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7" r:id="rId3"/>
    <p:sldId id="284" r:id="rId4"/>
    <p:sldId id="292" r:id="rId5"/>
    <p:sldId id="294" r:id="rId6"/>
    <p:sldId id="295" r:id="rId7"/>
    <p:sldId id="297" r:id="rId8"/>
    <p:sldId id="299" r:id="rId9"/>
    <p:sldId id="298" r:id="rId10"/>
    <p:sldId id="283" r:id="rId11"/>
    <p:sldId id="301" r:id="rId12"/>
    <p:sldId id="302" r:id="rId13"/>
    <p:sldId id="300" r:id="rId14"/>
    <p:sldId id="303" r:id="rId15"/>
    <p:sldId id="304" r:id="rId16"/>
    <p:sldId id="305" r:id="rId17"/>
    <p:sldId id="306" r:id="rId18"/>
    <p:sldId id="296" r:id="rId19"/>
    <p:sldId id="28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631C"/>
    <a:srgbClr val="ED7D31"/>
    <a:srgbClr val="F25D27"/>
    <a:srgbClr val="618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5A7A3-1EF5-44AA-BD21-FD989FD51445}" v="2160" dt="2025-06-15T17:49:18.248"/>
    <p1510:client id="{1410EAD3-160E-99F9-E58D-6DA16D00AAFB}" v="132" dt="2025-06-15T17:48:41.944"/>
    <p1510:client id="{47A500E6-498E-14B8-BF1F-C43080629255}" v="45" dt="2025-06-15T17:40:25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DD656-54ED-4723-A466-DD353664ADF6}" type="datetimeFigureOut">
              <a:t>6/15/2025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5B07D-3546-4CE7-8A5C-4161A2DB3D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8563-A562-C2DC-9FC1-FA982231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96D09A-6E39-0749-2FCD-A2E75805CF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43A39-C461-FC52-498F-400FFBFBF12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D740E6B-83BD-082E-4DDF-EC94A4AB6A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8BDCEE3-8B87-F550-D805-72574CE90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ist der Kerngedanke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/>
              <a:t>Sammeln von Daten mit Sensoren</a:t>
            </a:r>
          </a:p>
          <a:p>
            <a:endParaRPr lang="en-US"/>
          </a:p>
          <a:p>
            <a:r>
              <a:rPr lang="en-US"/>
              <a:t>Speichern der Daten</a:t>
            </a:r>
          </a:p>
          <a:p>
            <a:endParaRPr lang="en-US"/>
          </a:p>
          <a:p>
            <a:r>
              <a:rPr lang="en-US"/>
              <a:t>Analyse der Daten und auf deren Basis Prognosen und Optimierungsentscheidungen in der Produktion treffen.</a:t>
            </a:r>
          </a:p>
          <a:p>
            <a:endParaRPr lang="en-US"/>
          </a:p>
          <a:p>
            <a:r>
              <a:rPr lang="en-US"/>
              <a:t>Und heute möchten wir uns anschauen, wie der Einsatz von KI dabei helfen kann.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AB5B7-4B0F-A416-4C09-E8FE3DB132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F452C-5267-A8F2-5E92-F72533A24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8918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EA737-5C13-E476-9F6E-5BD183D6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34B4FC-60B3-A254-F3D9-3F3C95D7FA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E3E01-FD1F-A51E-2386-27BB4B3A1F4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76B5D9-FA3C-6EEF-6005-2787B3A0A5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FD4A22E-E1B3-EBA4-C58C-6968338DB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der </a:t>
            </a:r>
            <a:r>
              <a:rPr lang="en-US" err="1"/>
              <a:t>Kerngedanke</a:t>
            </a:r>
            <a:r>
              <a:rPr lang="en-US"/>
              <a:t>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/>
              <a:t>Sammeln von Daten mit Sensoren</a:t>
            </a:r>
          </a:p>
          <a:p>
            <a:endParaRPr lang="en-US"/>
          </a:p>
          <a:p>
            <a:r>
              <a:rPr lang="en-US"/>
              <a:t>Speichern der Daten</a:t>
            </a:r>
          </a:p>
          <a:p>
            <a:endParaRPr lang="en-US"/>
          </a:p>
          <a:p>
            <a:r>
              <a:rPr lang="en-US"/>
              <a:t>Analyse der Daten und auf deren Basis Prognosen und Optimierungsentscheidungen in der Produktion treffen.</a:t>
            </a:r>
          </a:p>
          <a:p>
            <a:endParaRPr lang="en-US"/>
          </a:p>
          <a:p>
            <a:r>
              <a:rPr lang="en-US"/>
              <a:t>Und heute möchten wir uns anschauen, wie der Einsatz von KI dabei helfen kann.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219C1-8B53-80C1-C12B-3A5E5CF75F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48B70-5E12-9654-B44C-A4B0802361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04027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DC9B1-3A72-67E8-CC55-7B7C256AA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A18050-CFBD-2AE8-D4F3-5E5E73F895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70813-FC9F-2207-FF52-DB1805F1AE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0E53AA1-D516-E685-7C96-C57021185A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7EF2BA6-AE4E-3231-4F51-23CF3440E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der </a:t>
            </a:r>
            <a:r>
              <a:rPr lang="en-US" err="1"/>
              <a:t>Kerngedanke</a:t>
            </a:r>
            <a:r>
              <a:rPr lang="en-US"/>
              <a:t>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/>
              <a:t>Sammeln von Daten mit Sensoren</a:t>
            </a:r>
          </a:p>
          <a:p>
            <a:endParaRPr lang="en-US"/>
          </a:p>
          <a:p>
            <a:r>
              <a:rPr lang="en-US"/>
              <a:t>Speichern der Daten</a:t>
            </a:r>
          </a:p>
          <a:p>
            <a:endParaRPr lang="en-US"/>
          </a:p>
          <a:p>
            <a:r>
              <a:rPr lang="en-US"/>
              <a:t>Analyse der Daten und auf deren Basis Prognosen und Optimierungsentscheidungen in der Produktion treffen.</a:t>
            </a:r>
          </a:p>
          <a:p>
            <a:endParaRPr lang="en-US"/>
          </a:p>
          <a:p>
            <a:r>
              <a:rPr lang="en-US"/>
              <a:t>Und heute möchten wir uns anschauen, wie der Einsatz von KI dabei helfen kann.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B82D4-8496-FA25-98BB-E1186EC8B0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F5771-AC8F-1EC7-5934-51E248829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25120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1BB9-3F12-2D1A-9C91-14712A056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4C18F2-A283-79EC-C93A-76C9A03DD3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75F19-87B4-DD65-1054-F94A5F0EAF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F3957D2-4BE5-AEAC-8C30-C28E984FD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63230C5-E671-9606-3AE3-57AA80C34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der </a:t>
            </a:r>
            <a:r>
              <a:rPr lang="en-US" err="1"/>
              <a:t>Kerngedanke</a:t>
            </a:r>
            <a:r>
              <a:rPr lang="en-US"/>
              <a:t>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/>
              <a:t>Sammeln von Daten mit Sensoren</a:t>
            </a:r>
          </a:p>
          <a:p>
            <a:endParaRPr lang="en-US"/>
          </a:p>
          <a:p>
            <a:r>
              <a:rPr lang="en-US"/>
              <a:t>Speichern der Daten</a:t>
            </a:r>
          </a:p>
          <a:p>
            <a:endParaRPr lang="en-US"/>
          </a:p>
          <a:p>
            <a:r>
              <a:rPr lang="en-US"/>
              <a:t>Analyse der Daten und auf deren Basis Prognosen und Optimierungsentscheidungen in der Produktion treffen.</a:t>
            </a:r>
          </a:p>
          <a:p>
            <a:endParaRPr lang="en-US"/>
          </a:p>
          <a:p>
            <a:r>
              <a:rPr lang="en-US"/>
              <a:t>Und heute möchten wir uns anschauen, wie der Einsatz von KI dabei helfen kann.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79EEC-DF3F-6A16-2528-DE2081C0A7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E8C8C-E7F1-3F13-0E46-4AA554235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1094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9E79B-C487-1D8E-AF46-1F46E2D2D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F46BB0-58EC-7A4D-0283-168004AFDF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C5FFF-E1AF-6AAA-7E77-C44720C4C5E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DFCE4FF-7F41-A074-6E40-658934BF7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BF36FF-4B27-8331-5F8E-BC2BA532E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der </a:t>
            </a:r>
            <a:r>
              <a:rPr lang="en-US" err="1"/>
              <a:t>Kerngedanke</a:t>
            </a:r>
            <a:r>
              <a:rPr lang="en-US"/>
              <a:t>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/>
              <a:t>Sammeln von Daten mit Sensoren</a:t>
            </a:r>
          </a:p>
          <a:p>
            <a:endParaRPr lang="en-US"/>
          </a:p>
          <a:p>
            <a:r>
              <a:rPr lang="en-US"/>
              <a:t>Speichern der Daten</a:t>
            </a:r>
          </a:p>
          <a:p>
            <a:endParaRPr lang="en-US"/>
          </a:p>
          <a:p>
            <a:r>
              <a:rPr lang="en-US"/>
              <a:t>Analyse der Daten und auf deren Basis Prognosen und Optimierungsentscheidungen in der Produktion treffen.</a:t>
            </a:r>
          </a:p>
          <a:p>
            <a:endParaRPr lang="en-US"/>
          </a:p>
          <a:p>
            <a:r>
              <a:rPr lang="en-US"/>
              <a:t>Und heute möchten wir uns anschauen, wie der Einsatz von KI dabei helfen kann.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42711-CDBD-B248-97F0-17C2981F92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BF6D2-CD71-B3E2-771D-C83D57359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61958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76324-0C05-44B4-56B7-FEA94EFE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B2CAD-DF62-ACAF-D41D-C53EA26171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838CD-4548-92B8-C1E4-281B0F06608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9D6974C-B453-2794-DCB2-D41C903C7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5116167-CDC8-3D29-1FB4-D95642D62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der </a:t>
            </a:r>
            <a:r>
              <a:rPr lang="en-US" err="1"/>
              <a:t>Kerngedanke</a:t>
            </a:r>
            <a:r>
              <a:rPr lang="en-US"/>
              <a:t>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/>
              <a:t>Sammeln von Daten mit Sensoren</a:t>
            </a:r>
          </a:p>
          <a:p>
            <a:endParaRPr lang="en-US"/>
          </a:p>
          <a:p>
            <a:r>
              <a:rPr lang="en-US"/>
              <a:t>Speichern der Daten</a:t>
            </a:r>
          </a:p>
          <a:p>
            <a:endParaRPr lang="en-US"/>
          </a:p>
          <a:p>
            <a:r>
              <a:rPr lang="en-US"/>
              <a:t>Analyse der Daten und auf deren Basis Prognosen und Optimierungsentscheidungen in der Produktion treffen.</a:t>
            </a:r>
          </a:p>
          <a:p>
            <a:endParaRPr lang="en-US"/>
          </a:p>
          <a:p>
            <a:r>
              <a:rPr lang="en-US"/>
              <a:t>Und heute möchten wir uns anschauen, wie der Einsatz von KI dabei helfen kann.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F9B46-22D1-1F1C-72B3-4B5D2799FE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58C41-6DD5-4248-67B3-414C4EAF41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86082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6259ca0c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6259ca0c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50">
                <a:solidFill>
                  <a:srgbClr val="0E0E0E"/>
                </a:solidFill>
              </a:rPr>
              <a:t>	•	Strengthen supplier relationships with performance-based contracts.</a:t>
            </a:r>
            <a:endParaRPr sz="1050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50">
                <a:solidFill>
                  <a:srgbClr val="0E0E0E"/>
                </a:solidFill>
              </a:rPr>
              <a:t>	•	Diversify the client base to mitigate dependency risks.</a:t>
            </a:r>
            <a:endParaRPr sz="1050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50">
                <a:solidFill>
                  <a:srgbClr val="0E0E0E"/>
                </a:solidFill>
              </a:rPr>
              <a:t>	•	Improve inventory practices with predictive analytics.</a:t>
            </a:r>
            <a:endParaRPr sz="1050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50">
                <a:solidFill>
                  <a:srgbClr val="0E0E0E"/>
                </a:solidFill>
              </a:rPr>
              <a:t>	•	Standardize processes to prepare for future ERP implementation.</a:t>
            </a:r>
            <a:endParaRPr sz="1050">
              <a:solidFill>
                <a:srgbClr val="0E0E0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</a:t>
            </a:r>
            <a:endParaRPr/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50">
                <a:solidFill>
                  <a:srgbClr val="0E0E0E"/>
                </a:solidFill>
              </a:rPr>
              <a:t>	•	Digitize production and quality monitoring using QR/barcode systems.</a:t>
            </a:r>
            <a:endParaRPr sz="1050">
              <a:solidFill>
                <a:srgbClr val="0E0E0E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50">
                <a:solidFill>
                  <a:srgbClr val="0E0E0E"/>
                </a:solidFill>
              </a:rPr>
              <a:t>	•	Gradual transition to ERP to support growth and mitigate disruptions.</a:t>
            </a:r>
            <a:endParaRPr sz="1050">
              <a:solidFill>
                <a:srgbClr val="0E0E0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45402-DF36-9EC0-B025-0D8E84444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DBCF34-52E6-A829-66B3-B33EF142B0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4132F4-4013-20FD-FE26-1F4F235B3D0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E0B8DA6-9A45-9377-63D0-40A84809C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2726D4F-2E81-7B31-1E0F-0B92D7406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ist der Kerngedanke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/>
              <a:t>Sammeln von Daten mit Sensoren</a:t>
            </a:r>
          </a:p>
          <a:p>
            <a:endParaRPr lang="en-US"/>
          </a:p>
          <a:p>
            <a:r>
              <a:rPr lang="en-US"/>
              <a:t>Speichern der Daten</a:t>
            </a:r>
          </a:p>
          <a:p>
            <a:endParaRPr lang="en-US"/>
          </a:p>
          <a:p>
            <a:r>
              <a:rPr lang="en-US"/>
              <a:t>Analyse der Daten und auf deren Basis Prognosen und Optimierungsentscheidungen in der Produktion treffen.</a:t>
            </a:r>
          </a:p>
          <a:p>
            <a:endParaRPr lang="en-US"/>
          </a:p>
          <a:p>
            <a:r>
              <a:rPr lang="en-US"/>
              <a:t>Und heute möchten wir uns anschauen, wie der Einsatz von KI dabei helfen kann.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03311-6E84-55F2-090B-A7D0AED576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6B642-3C05-9AAF-A827-483F2F4B7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2129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B3FE-C2E4-C587-2843-EC16D9340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C8E272-EDA6-7911-96F7-37654273D0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33D7CF-10EF-86C8-7E0F-9408E0AC6F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4803CD3-154D-03E4-0FED-6DA04DB246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AC039DB-C134-B031-2698-E897264E3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der </a:t>
            </a:r>
            <a:r>
              <a:rPr lang="en-US" err="1"/>
              <a:t>Kerngedanke</a:t>
            </a:r>
            <a:r>
              <a:rPr lang="en-US"/>
              <a:t>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 err="1"/>
              <a:t>Sammeln</a:t>
            </a:r>
            <a:r>
              <a:rPr lang="en-US"/>
              <a:t> von Daten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Sensoren</a:t>
            </a:r>
            <a:endParaRPr lang="en-US"/>
          </a:p>
          <a:p>
            <a:endParaRPr lang="en-US"/>
          </a:p>
          <a:p>
            <a:r>
              <a:rPr lang="en-US" err="1"/>
              <a:t>Speichern</a:t>
            </a:r>
            <a:r>
              <a:rPr lang="en-US"/>
              <a:t> der Daten</a:t>
            </a:r>
          </a:p>
          <a:p>
            <a:endParaRPr lang="en-US"/>
          </a:p>
          <a:p>
            <a:r>
              <a:rPr lang="en-US" err="1"/>
              <a:t>Analyse</a:t>
            </a:r>
            <a:r>
              <a:rPr lang="en-US"/>
              <a:t> der Daten und auf </a:t>
            </a:r>
            <a:r>
              <a:rPr lang="en-US" err="1"/>
              <a:t>deren</a:t>
            </a:r>
            <a:r>
              <a:rPr lang="en-US"/>
              <a:t> Basis </a:t>
            </a:r>
            <a:r>
              <a:rPr lang="en-US" err="1"/>
              <a:t>Prognosen</a:t>
            </a:r>
            <a:r>
              <a:rPr lang="en-US"/>
              <a:t> und </a:t>
            </a:r>
            <a:r>
              <a:rPr lang="en-US" err="1"/>
              <a:t>Optimierungsentscheidungen</a:t>
            </a:r>
            <a:r>
              <a:rPr lang="en-US"/>
              <a:t> in der Produktion </a:t>
            </a:r>
            <a:r>
              <a:rPr lang="en-US" err="1"/>
              <a:t>treffen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Und </a:t>
            </a:r>
            <a:r>
              <a:rPr lang="en-US" err="1"/>
              <a:t>heute</a:t>
            </a:r>
            <a:r>
              <a:rPr lang="en-US"/>
              <a:t> </a:t>
            </a:r>
            <a:r>
              <a:rPr lang="en-US" err="1"/>
              <a:t>möchten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 </a:t>
            </a:r>
            <a:r>
              <a:rPr lang="en-US" err="1"/>
              <a:t>anschauen</a:t>
            </a:r>
            <a:r>
              <a:rPr lang="en-US"/>
              <a:t>, </a:t>
            </a:r>
            <a:r>
              <a:rPr lang="en-US" err="1"/>
              <a:t>wie</a:t>
            </a:r>
            <a:r>
              <a:rPr lang="en-US"/>
              <a:t> der </a:t>
            </a:r>
            <a:r>
              <a:rPr lang="en-US" err="1"/>
              <a:t>Einsatz</a:t>
            </a:r>
            <a:r>
              <a:rPr lang="en-US"/>
              <a:t> von KI </a:t>
            </a:r>
            <a:r>
              <a:rPr lang="en-US" err="1"/>
              <a:t>dabei</a:t>
            </a:r>
            <a:r>
              <a:rPr lang="en-US"/>
              <a:t> </a:t>
            </a:r>
            <a:r>
              <a:rPr lang="en-US" err="1"/>
              <a:t>helfen</a:t>
            </a:r>
            <a:r>
              <a:rPr lang="en-US"/>
              <a:t> </a:t>
            </a:r>
            <a:r>
              <a:rPr lang="en-US" err="1"/>
              <a:t>kann</a:t>
            </a:r>
            <a:r>
              <a:rPr lang="en-US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16199-7214-0899-B23B-4A8E7D4AE7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51763-0317-F6C8-20CE-D36805AD2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79423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0AA77-92E7-5E38-8E2A-2076AE0B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2E65A-01F7-96D9-06FF-FB08D3D84B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3FE66-49A2-8DED-29BC-041E59E29E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D7EA9D8-9674-18E7-455D-5993C8975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CD4086-201E-DC2C-8915-EA85ADD20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der </a:t>
            </a:r>
            <a:r>
              <a:rPr lang="en-US" err="1"/>
              <a:t>Kerngedanke</a:t>
            </a:r>
            <a:r>
              <a:rPr lang="en-US"/>
              <a:t>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 err="1"/>
              <a:t>Sammeln</a:t>
            </a:r>
            <a:r>
              <a:rPr lang="en-US"/>
              <a:t> von Daten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Sensoren</a:t>
            </a:r>
            <a:endParaRPr lang="en-US"/>
          </a:p>
          <a:p>
            <a:endParaRPr lang="en-US"/>
          </a:p>
          <a:p>
            <a:r>
              <a:rPr lang="en-US" err="1"/>
              <a:t>Speichern</a:t>
            </a:r>
            <a:r>
              <a:rPr lang="en-US"/>
              <a:t> der Daten</a:t>
            </a:r>
          </a:p>
          <a:p>
            <a:endParaRPr lang="en-US"/>
          </a:p>
          <a:p>
            <a:r>
              <a:rPr lang="en-US" err="1"/>
              <a:t>Analyse</a:t>
            </a:r>
            <a:r>
              <a:rPr lang="en-US"/>
              <a:t> der Daten und auf </a:t>
            </a:r>
            <a:r>
              <a:rPr lang="en-US" err="1"/>
              <a:t>deren</a:t>
            </a:r>
            <a:r>
              <a:rPr lang="en-US"/>
              <a:t> Basis </a:t>
            </a:r>
            <a:r>
              <a:rPr lang="en-US" err="1"/>
              <a:t>Prognosen</a:t>
            </a:r>
            <a:r>
              <a:rPr lang="en-US"/>
              <a:t> und </a:t>
            </a:r>
            <a:r>
              <a:rPr lang="en-US" err="1"/>
              <a:t>Optimierungsentscheidungen</a:t>
            </a:r>
            <a:r>
              <a:rPr lang="en-US"/>
              <a:t> in der Produktion </a:t>
            </a:r>
            <a:r>
              <a:rPr lang="en-US" err="1"/>
              <a:t>treffen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Und </a:t>
            </a:r>
            <a:r>
              <a:rPr lang="en-US" err="1"/>
              <a:t>heute</a:t>
            </a:r>
            <a:r>
              <a:rPr lang="en-US"/>
              <a:t> </a:t>
            </a:r>
            <a:r>
              <a:rPr lang="en-US" err="1"/>
              <a:t>möchten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 </a:t>
            </a:r>
            <a:r>
              <a:rPr lang="en-US" err="1"/>
              <a:t>anschauen</a:t>
            </a:r>
            <a:r>
              <a:rPr lang="en-US"/>
              <a:t>, </a:t>
            </a:r>
            <a:r>
              <a:rPr lang="en-US" err="1"/>
              <a:t>wie</a:t>
            </a:r>
            <a:r>
              <a:rPr lang="en-US"/>
              <a:t> der </a:t>
            </a:r>
            <a:r>
              <a:rPr lang="en-US" err="1"/>
              <a:t>Einsatz</a:t>
            </a:r>
            <a:r>
              <a:rPr lang="en-US"/>
              <a:t> von KI </a:t>
            </a:r>
            <a:r>
              <a:rPr lang="en-US" err="1"/>
              <a:t>dabei</a:t>
            </a:r>
            <a:r>
              <a:rPr lang="en-US"/>
              <a:t> </a:t>
            </a:r>
            <a:r>
              <a:rPr lang="en-US" err="1"/>
              <a:t>helfen</a:t>
            </a:r>
            <a:r>
              <a:rPr lang="en-US"/>
              <a:t> </a:t>
            </a:r>
            <a:r>
              <a:rPr lang="en-US" err="1"/>
              <a:t>kann</a:t>
            </a:r>
            <a:r>
              <a:rPr lang="en-US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94F71-8637-D693-9F7D-C1895C6C4D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AAA1C-16EC-F495-36E7-A87D3AB49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05892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2CFDB-40EC-2C6E-C1C3-A86D456BA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D2308-DBA0-6D78-EADB-7B21EDB447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C9368-7CA5-A16F-3766-2A926E0D31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5508976-F64B-6C7A-9C80-411CDF1C52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378ED84-19D5-20EF-8EE2-A05B469E6C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der </a:t>
            </a:r>
            <a:r>
              <a:rPr lang="en-US" err="1"/>
              <a:t>Kerngedanke</a:t>
            </a:r>
            <a:r>
              <a:rPr lang="en-US"/>
              <a:t>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 err="1"/>
              <a:t>Sammeln</a:t>
            </a:r>
            <a:r>
              <a:rPr lang="en-US"/>
              <a:t> von Daten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Sensoren</a:t>
            </a:r>
            <a:endParaRPr lang="en-US"/>
          </a:p>
          <a:p>
            <a:endParaRPr lang="en-US"/>
          </a:p>
          <a:p>
            <a:r>
              <a:rPr lang="en-US" err="1"/>
              <a:t>Speichern</a:t>
            </a:r>
            <a:r>
              <a:rPr lang="en-US"/>
              <a:t> der Daten</a:t>
            </a:r>
          </a:p>
          <a:p>
            <a:endParaRPr lang="en-US"/>
          </a:p>
          <a:p>
            <a:r>
              <a:rPr lang="en-US" err="1"/>
              <a:t>Analyse</a:t>
            </a:r>
            <a:r>
              <a:rPr lang="en-US"/>
              <a:t> der Daten und auf </a:t>
            </a:r>
            <a:r>
              <a:rPr lang="en-US" err="1"/>
              <a:t>deren</a:t>
            </a:r>
            <a:r>
              <a:rPr lang="en-US"/>
              <a:t> Basis </a:t>
            </a:r>
            <a:r>
              <a:rPr lang="en-US" err="1"/>
              <a:t>Prognosen</a:t>
            </a:r>
            <a:r>
              <a:rPr lang="en-US"/>
              <a:t> und </a:t>
            </a:r>
            <a:r>
              <a:rPr lang="en-US" err="1"/>
              <a:t>Optimierungsentscheidungen</a:t>
            </a:r>
            <a:r>
              <a:rPr lang="en-US"/>
              <a:t> in der Produktion </a:t>
            </a:r>
            <a:r>
              <a:rPr lang="en-US" err="1"/>
              <a:t>treffen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Und </a:t>
            </a:r>
            <a:r>
              <a:rPr lang="en-US" err="1"/>
              <a:t>heute</a:t>
            </a:r>
            <a:r>
              <a:rPr lang="en-US"/>
              <a:t> </a:t>
            </a:r>
            <a:r>
              <a:rPr lang="en-US" err="1"/>
              <a:t>möchten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 </a:t>
            </a:r>
            <a:r>
              <a:rPr lang="en-US" err="1"/>
              <a:t>anschauen</a:t>
            </a:r>
            <a:r>
              <a:rPr lang="en-US"/>
              <a:t>, </a:t>
            </a:r>
            <a:r>
              <a:rPr lang="en-US" err="1"/>
              <a:t>wie</a:t>
            </a:r>
            <a:r>
              <a:rPr lang="en-US"/>
              <a:t> der </a:t>
            </a:r>
            <a:r>
              <a:rPr lang="en-US" err="1"/>
              <a:t>Einsatz</a:t>
            </a:r>
            <a:r>
              <a:rPr lang="en-US"/>
              <a:t> von KI </a:t>
            </a:r>
            <a:r>
              <a:rPr lang="en-US" err="1"/>
              <a:t>dabei</a:t>
            </a:r>
            <a:r>
              <a:rPr lang="en-US"/>
              <a:t> </a:t>
            </a:r>
            <a:r>
              <a:rPr lang="en-US" err="1"/>
              <a:t>helfen</a:t>
            </a:r>
            <a:r>
              <a:rPr lang="en-US"/>
              <a:t> </a:t>
            </a:r>
            <a:r>
              <a:rPr lang="en-US" err="1"/>
              <a:t>kann</a:t>
            </a:r>
            <a:r>
              <a:rPr lang="en-US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22B53-7C3C-3EE8-6279-F0FD6ABA46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B82CC-31EC-CFCA-7767-4F0D7B7C2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57076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AB9EA-2EE6-C22B-3979-97F81CEF9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7271F8-EC2C-0AA9-59FB-EC72EBA90C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B0E76-EC46-8116-A1CE-95C0B5902C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8AFD6B3-ECAE-D38A-9B43-54688D9B8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7EB29C5-BEEB-4578-4E25-8FA571572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der </a:t>
            </a:r>
            <a:r>
              <a:rPr lang="en-US" err="1"/>
              <a:t>Kerngedanke</a:t>
            </a:r>
            <a:r>
              <a:rPr lang="en-US"/>
              <a:t>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 err="1"/>
              <a:t>Sammeln</a:t>
            </a:r>
            <a:r>
              <a:rPr lang="en-US"/>
              <a:t> von Daten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Sensoren</a:t>
            </a:r>
            <a:endParaRPr lang="en-US"/>
          </a:p>
          <a:p>
            <a:endParaRPr lang="en-US"/>
          </a:p>
          <a:p>
            <a:r>
              <a:rPr lang="en-US" err="1"/>
              <a:t>Speichern</a:t>
            </a:r>
            <a:r>
              <a:rPr lang="en-US"/>
              <a:t> der Daten</a:t>
            </a:r>
          </a:p>
          <a:p>
            <a:endParaRPr lang="en-US"/>
          </a:p>
          <a:p>
            <a:r>
              <a:rPr lang="en-US" err="1"/>
              <a:t>Analyse</a:t>
            </a:r>
            <a:r>
              <a:rPr lang="en-US"/>
              <a:t> der Daten und auf </a:t>
            </a:r>
            <a:r>
              <a:rPr lang="en-US" err="1"/>
              <a:t>deren</a:t>
            </a:r>
            <a:r>
              <a:rPr lang="en-US"/>
              <a:t> Basis </a:t>
            </a:r>
            <a:r>
              <a:rPr lang="en-US" err="1"/>
              <a:t>Prognosen</a:t>
            </a:r>
            <a:r>
              <a:rPr lang="en-US"/>
              <a:t> und </a:t>
            </a:r>
            <a:r>
              <a:rPr lang="en-US" err="1"/>
              <a:t>Optimierungsentscheidungen</a:t>
            </a:r>
            <a:r>
              <a:rPr lang="en-US"/>
              <a:t> in der Produktion </a:t>
            </a:r>
            <a:r>
              <a:rPr lang="en-US" err="1"/>
              <a:t>treffen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Und </a:t>
            </a:r>
            <a:r>
              <a:rPr lang="en-US" err="1"/>
              <a:t>heute</a:t>
            </a:r>
            <a:r>
              <a:rPr lang="en-US"/>
              <a:t> </a:t>
            </a:r>
            <a:r>
              <a:rPr lang="en-US" err="1"/>
              <a:t>möchten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 </a:t>
            </a:r>
            <a:r>
              <a:rPr lang="en-US" err="1"/>
              <a:t>anschauen</a:t>
            </a:r>
            <a:r>
              <a:rPr lang="en-US"/>
              <a:t>, </a:t>
            </a:r>
            <a:r>
              <a:rPr lang="en-US" err="1"/>
              <a:t>wie</a:t>
            </a:r>
            <a:r>
              <a:rPr lang="en-US"/>
              <a:t> der </a:t>
            </a:r>
            <a:r>
              <a:rPr lang="en-US" err="1"/>
              <a:t>Einsatz</a:t>
            </a:r>
            <a:r>
              <a:rPr lang="en-US"/>
              <a:t> von KI </a:t>
            </a:r>
            <a:r>
              <a:rPr lang="en-US" err="1"/>
              <a:t>dabei</a:t>
            </a:r>
            <a:r>
              <a:rPr lang="en-US"/>
              <a:t> </a:t>
            </a:r>
            <a:r>
              <a:rPr lang="en-US" err="1"/>
              <a:t>helfen</a:t>
            </a:r>
            <a:r>
              <a:rPr lang="en-US"/>
              <a:t> </a:t>
            </a:r>
            <a:r>
              <a:rPr lang="en-US" err="1"/>
              <a:t>kann</a:t>
            </a:r>
            <a:r>
              <a:rPr lang="en-US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9150A-B863-F01A-AFC3-492BBBD23A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85E19-61EA-80EE-E333-80B4B977A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6919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94B79-4328-E84C-7631-190A768F5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5B1BE5-371A-E446-2F56-C2895DDC0B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EF2C7C-66B8-6BBF-7EC0-366C79A81C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56A9BB-A7B8-E7E2-ACE5-529C45E4B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5F75A4B-0616-9361-A291-0A41C4F52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der </a:t>
            </a:r>
            <a:r>
              <a:rPr lang="en-US" err="1"/>
              <a:t>Kerngedanke</a:t>
            </a:r>
            <a:r>
              <a:rPr lang="en-US"/>
              <a:t>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 err="1"/>
              <a:t>Sammeln</a:t>
            </a:r>
            <a:r>
              <a:rPr lang="en-US"/>
              <a:t> von Daten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Sensoren</a:t>
            </a:r>
            <a:endParaRPr lang="en-US"/>
          </a:p>
          <a:p>
            <a:endParaRPr lang="en-US"/>
          </a:p>
          <a:p>
            <a:r>
              <a:rPr lang="en-US" err="1"/>
              <a:t>Speichern</a:t>
            </a:r>
            <a:r>
              <a:rPr lang="en-US"/>
              <a:t> der Daten</a:t>
            </a:r>
          </a:p>
          <a:p>
            <a:endParaRPr lang="en-US"/>
          </a:p>
          <a:p>
            <a:r>
              <a:rPr lang="en-US" err="1"/>
              <a:t>Analyse</a:t>
            </a:r>
            <a:r>
              <a:rPr lang="en-US"/>
              <a:t> der Daten und auf </a:t>
            </a:r>
            <a:r>
              <a:rPr lang="en-US" err="1"/>
              <a:t>deren</a:t>
            </a:r>
            <a:r>
              <a:rPr lang="en-US"/>
              <a:t> Basis </a:t>
            </a:r>
            <a:r>
              <a:rPr lang="en-US" err="1"/>
              <a:t>Prognosen</a:t>
            </a:r>
            <a:r>
              <a:rPr lang="en-US"/>
              <a:t> und </a:t>
            </a:r>
            <a:r>
              <a:rPr lang="en-US" err="1"/>
              <a:t>Optimierungsentscheidungen</a:t>
            </a:r>
            <a:r>
              <a:rPr lang="en-US"/>
              <a:t> in der Produktion </a:t>
            </a:r>
            <a:r>
              <a:rPr lang="en-US" err="1"/>
              <a:t>treffen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Und </a:t>
            </a:r>
            <a:r>
              <a:rPr lang="en-US" err="1"/>
              <a:t>heute</a:t>
            </a:r>
            <a:r>
              <a:rPr lang="en-US"/>
              <a:t> </a:t>
            </a:r>
            <a:r>
              <a:rPr lang="en-US" err="1"/>
              <a:t>möchten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 </a:t>
            </a:r>
            <a:r>
              <a:rPr lang="en-US" err="1"/>
              <a:t>anschauen</a:t>
            </a:r>
            <a:r>
              <a:rPr lang="en-US"/>
              <a:t>, </a:t>
            </a:r>
            <a:r>
              <a:rPr lang="en-US" err="1"/>
              <a:t>wie</a:t>
            </a:r>
            <a:r>
              <a:rPr lang="en-US"/>
              <a:t> der </a:t>
            </a:r>
            <a:r>
              <a:rPr lang="en-US" err="1"/>
              <a:t>Einsatz</a:t>
            </a:r>
            <a:r>
              <a:rPr lang="en-US"/>
              <a:t> von KI </a:t>
            </a:r>
            <a:r>
              <a:rPr lang="en-US" err="1"/>
              <a:t>dabei</a:t>
            </a:r>
            <a:r>
              <a:rPr lang="en-US"/>
              <a:t> </a:t>
            </a:r>
            <a:r>
              <a:rPr lang="en-US" err="1"/>
              <a:t>helfen</a:t>
            </a:r>
            <a:r>
              <a:rPr lang="en-US"/>
              <a:t> </a:t>
            </a:r>
            <a:r>
              <a:rPr lang="en-US" err="1"/>
              <a:t>kann</a:t>
            </a:r>
            <a:r>
              <a:rPr lang="en-US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7BC3B-1C9E-7D16-2EA1-F4243975BC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23043-1563-C861-D9CD-A2ABBAF16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09308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44C4-8A0A-38F0-E063-CFA81322D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DA7066-CAA7-252B-2619-7FF12F60C1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3D67F-8F0B-4B9D-33E7-9D3157B9CF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F3AE0C-7052-C055-CBF0-ED6A2560C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5CBB01-3FFA-3C0E-ABFD-1FEEFC2EE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der </a:t>
            </a:r>
            <a:r>
              <a:rPr lang="en-US" err="1"/>
              <a:t>Kerngedanke</a:t>
            </a:r>
            <a:r>
              <a:rPr lang="en-US"/>
              <a:t> </a:t>
            </a:r>
          </a:p>
          <a:p>
            <a:r>
              <a:rPr lang="en-US"/>
              <a:t>hinter Industrie 4.0?</a:t>
            </a:r>
          </a:p>
          <a:p>
            <a:endParaRPr lang="en-US"/>
          </a:p>
          <a:p>
            <a:r>
              <a:rPr lang="en-US" err="1"/>
              <a:t>Sammeln</a:t>
            </a:r>
            <a:r>
              <a:rPr lang="en-US"/>
              <a:t> von Daten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Sensoren</a:t>
            </a:r>
            <a:endParaRPr lang="en-US"/>
          </a:p>
          <a:p>
            <a:endParaRPr lang="en-US"/>
          </a:p>
          <a:p>
            <a:r>
              <a:rPr lang="en-US" err="1"/>
              <a:t>Speichern</a:t>
            </a:r>
            <a:r>
              <a:rPr lang="en-US"/>
              <a:t> der Daten</a:t>
            </a:r>
          </a:p>
          <a:p>
            <a:endParaRPr lang="en-US"/>
          </a:p>
          <a:p>
            <a:r>
              <a:rPr lang="en-US" err="1"/>
              <a:t>Analyse</a:t>
            </a:r>
            <a:r>
              <a:rPr lang="en-US"/>
              <a:t> der Daten und auf </a:t>
            </a:r>
            <a:r>
              <a:rPr lang="en-US" err="1"/>
              <a:t>deren</a:t>
            </a:r>
            <a:r>
              <a:rPr lang="en-US"/>
              <a:t> Basis </a:t>
            </a:r>
            <a:r>
              <a:rPr lang="en-US" err="1"/>
              <a:t>Prognosen</a:t>
            </a:r>
            <a:r>
              <a:rPr lang="en-US"/>
              <a:t> und </a:t>
            </a:r>
            <a:r>
              <a:rPr lang="en-US" err="1"/>
              <a:t>Optimierungsentscheidungen</a:t>
            </a:r>
            <a:r>
              <a:rPr lang="en-US"/>
              <a:t> in der Produktion </a:t>
            </a:r>
            <a:r>
              <a:rPr lang="en-US" err="1"/>
              <a:t>treffen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Und </a:t>
            </a:r>
            <a:r>
              <a:rPr lang="en-US" err="1"/>
              <a:t>heute</a:t>
            </a:r>
            <a:r>
              <a:rPr lang="en-US"/>
              <a:t> </a:t>
            </a:r>
            <a:r>
              <a:rPr lang="en-US" err="1"/>
              <a:t>möchten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 </a:t>
            </a:r>
            <a:r>
              <a:rPr lang="en-US" err="1"/>
              <a:t>anschauen</a:t>
            </a:r>
            <a:r>
              <a:rPr lang="en-US"/>
              <a:t>, </a:t>
            </a:r>
            <a:r>
              <a:rPr lang="en-US" err="1"/>
              <a:t>wie</a:t>
            </a:r>
            <a:r>
              <a:rPr lang="en-US"/>
              <a:t> der </a:t>
            </a:r>
            <a:r>
              <a:rPr lang="en-US" err="1"/>
              <a:t>Einsatz</a:t>
            </a:r>
            <a:r>
              <a:rPr lang="en-US"/>
              <a:t> von KI </a:t>
            </a:r>
            <a:r>
              <a:rPr lang="en-US" err="1"/>
              <a:t>dabei</a:t>
            </a:r>
            <a:r>
              <a:rPr lang="en-US"/>
              <a:t> </a:t>
            </a:r>
            <a:r>
              <a:rPr lang="en-US" err="1"/>
              <a:t>helfen</a:t>
            </a:r>
            <a:r>
              <a:rPr lang="en-US"/>
              <a:t> </a:t>
            </a:r>
            <a:r>
              <a:rPr lang="en-US" err="1"/>
              <a:t>kann</a:t>
            </a:r>
            <a:r>
              <a:rPr lang="en-US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C31C0-CB39-2161-2E13-4FA5C19161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9ACDC-2F8B-2F1C-7D9D-1323246C3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9144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1F38-24B1-7F99-A28E-73F68AA6B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B3B321-9C99-4BAD-CC6D-59578224A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45FECF-914F-D6CB-FC3E-C7F8912E08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EC120C8-904B-528C-66A7-60CDE7B849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60DB544-89BB-4D02-00E6-A9F636C77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err="1">
                <a:solidFill>
                  <a:srgbClr val="4EC9B0"/>
                </a:solidFill>
              </a:rPr>
              <a:t>Sklearn</a:t>
            </a:r>
            <a:r>
              <a:rPr lang="en-US">
                <a:solidFill>
                  <a:srgbClr val="4EC9B0"/>
                </a:solidFill>
              </a:rPr>
              <a:t> splitting function </a:t>
            </a:r>
            <a:r>
              <a:rPr lang="en-US">
                <a:solidFill>
                  <a:srgbClr val="9CDCFE"/>
                </a:solidFill>
              </a:rPr>
              <a:t>stratify</a:t>
            </a:r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4EC9B0"/>
              </a:solidFill>
              <a:ea typeface="Calibri"/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72023-30FA-12BD-8994-E5FB90EC3D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6C875-C2C4-9F13-8E74-D35DED37C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458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30" lvl="0" indent="-45722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61" lvl="1" indent="-42335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91" lvl="2" indent="-42335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522" lvl="3" indent="-42335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152" lvl="4" indent="-42335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783" lvl="5" indent="-42335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413" lvl="6" indent="-42335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7044" lvl="7" indent="-42335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674" lvl="8" indent="-42335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96468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-s8q6HshZw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a.potatopro.com/potato-defects-and-deseases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466019F-96ED-D26C-4DC1-7F1C615BA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t="7816" r="134" b="7816"/>
          <a:stretch>
            <a:fillRect/>
          </a:stretch>
        </p:blipFill>
        <p:spPr>
          <a:xfrm>
            <a:off x="0" y="0"/>
            <a:ext cx="12192861" cy="6858000"/>
          </a:xfrm>
          <a:prstGeom prst="rect">
            <a:avLst/>
          </a:prstGeom>
        </p:spPr>
      </p:pic>
      <p:grpSp>
        <p:nvGrpSpPr>
          <p:cNvPr id="22" name="Group 3">
            <a:extLst>
              <a:ext uri="{FF2B5EF4-FFF2-40B4-BE49-F238E27FC236}">
                <a16:creationId xmlns:a16="http://schemas.microsoft.com/office/drawing/2014/main" id="{9AF9C068-B280-D659-8F96-F7043D24A627}"/>
              </a:ext>
            </a:extLst>
          </p:cNvPr>
          <p:cNvGrpSpPr/>
          <p:nvPr/>
        </p:nvGrpSpPr>
        <p:grpSpPr>
          <a:xfrm rot="4839726">
            <a:off x="2373053" y="-6504408"/>
            <a:ext cx="6317074" cy="13938415"/>
            <a:chOff x="0" y="-38100"/>
            <a:chExt cx="2495634" cy="5506535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FE2C510B-46BE-9DC3-FB2F-E54A60714494}"/>
                </a:ext>
              </a:extLst>
            </p:cNvPr>
            <p:cNvSpPr/>
            <p:nvPr/>
          </p:nvSpPr>
          <p:spPr>
            <a:xfrm>
              <a:off x="0" y="0"/>
              <a:ext cx="2495634" cy="5468434"/>
            </a:xfrm>
            <a:custGeom>
              <a:avLst/>
              <a:gdLst/>
              <a:ahLst/>
              <a:cxnLst/>
              <a:rect l="l" t="t" r="r" b="b"/>
              <a:pathLst>
                <a:path w="2495634" h="5468434">
                  <a:moveTo>
                    <a:pt x="0" y="0"/>
                  </a:moveTo>
                  <a:lnTo>
                    <a:pt x="2495634" y="0"/>
                  </a:lnTo>
                  <a:lnTo>
                    <a:pt x="2495634" y="5468434"/>
                  </a:lnTo>
                  <a:lnTo>
                    <a:pt x="0" y="546843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5C66C84-2BD7-AFC6-B683-CC41069FCA7B}"/>
                </a:ext>
              </a:extLst>
            </p:cNvPr>
            <p:cNvSpPr txBox="1"/>
            <p:nvPr/>
          </p:nvSpPr>
          <p:spPr>
            <a:xfrm>
              <a:off x="0" y="-38100"/>
              <a:ext cx="2495634" cy="5506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493"/>
                </a:lnSpc>
              </a:pPr>
              <a:endParaRPr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3"/>
          <p:cNvGrpSpPr/>
          <p:nvPr/>
        </p:nvGrpSpPr>
        <p:grpSpPr>
          <a:xfrm rot="16290797">
            <a:off x="2776030" y="608648"/>
            <a:ext cx="6317074" cy="13938415"/>
            <a:chOff x="0" y="-38100"/>
            <a:chExt cx="2495634" cy="55065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5634" cy="5468434"/>
            </a:xfrm>
            <a:custGeom>
              <a:avLst/>
              <a:gdLst/>
              <a:ahLst/>
              <a:cxnLst/>
              <a:rect l="l" t="t" r="r" b="b"/>
              <a:pathLst>
                <a:path w="2495634" h="5468434">
                  <a:moveTo>
                    <a:pt x="0" y="0"/>
                  </a:moveTo>
                  <a:lnTo>
                    <a:pt x="2495634" y="0"/>
                  </a:lnTo>
                  <a:lnTo>
                    <a:pt x="2495634" y="5468434"/>
                  </a:lnTo>
                  <a:lnTo>
                    <a:pt x="0" y="546843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95634" cy="5506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493"/>
                </a:lnSpc>
              </a:pPr>
              <a:endParaRPr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5800" y="5422362"/>
            <a:ext cx="10820400" cy="749838"/>
            <a:chOff x="0" y="-38100"/>
            <a:chExt cx="4604419" cy="3190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04419" cy="280980"/>
            </a:xfrm>
            <a:custGeom>
              <a:avLst/>
              <a:gdLst/>
              <a:ahLst/>
              <a:cxnLst/>
              <a:rect l="l" t="t" r="r" b="b"/>
              <a:pathLst>
                <a:path w="4604419" h="280980">
                  <a:moveTo>
                    <a:pt x="0" y="0"/>
                  </a:moveTo>
                  <a:lnTo>
                    <a:pt x="4604419" y="0"/>
                  </a:lnTo>
                  <a:lnTo>
                    <a:pt x="4604419" y="280980"/>
                  </a:lnTo>
                  <a:lnTo>
                    <a:pt x="0" y="280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604419" cy="3190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73"/>
                </a:lnSpc>
              </a:pPr>
              <a:endParaRPr sz="8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>
                <a:lnSpc>
                  <a:spcPts val="1773"/>
                </a:lnSpc>
                <a:spcBef>
                  <a:spcPct val="0"/>
                </a:spcBef>
              </a:pPr>
              <a:endParaRPr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180155" y="5597104"/>
            <a:ext cx="1179544" cy="489891"/>
          </a:xfrm>
          <a:custGeom>
            <a:avLst/>
            <a:gdLst/>
            <a:ahLst/>
            <a:cxnLst/>
            <a:rect l="l" t="t" r="r" b="b"/>
            <a:pathLst>
              <a:path w="1769316" h="734837">
                <a:moveTo>
                  <a:pt x="0" y="0"/>
                </a:moveTo>
                <a:lnTo>
                  <a:pt x="1769316" y="0"/>
                </a:lnTo>
                <a:lnTo>
                  <a:pt x="1769316" y="734836"/>
                </a:lnTo>
                <a:lnTo>
                  <a:pt x="0" y="73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3" name="TextBox 13"/>
          <p:cNvSpPr txBox="1"/>
          <p:nvPr/>
        </p:nvSpPr>
        <p:spPr>
          <a:xfrm>
            <a:off x="832301" y="5592282"/>
            <a:ext cx="3536739" cy="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867"/>
              </a:lnSpc>
              <a:spcBef>
                <a:spcPct val="0"/>
              </a:spcBef>
            </a:pPr>
            <a:r>
              <a:rPr lang="en-US" sz="1333">
                <a:solidFill>
                  <a:srgbClr val="000000"/>
                </a:solidFill>
                <a:latin typeface="Arial" panose="020B0604020202020204" pitchFamily="34" charset="0"/>
                <a:ea typeface="Inter" panose="02000503000000020004" pitchFamily="2" charset="0"/>
                <a:cs typeface="Arial" panose="020B0604020202020204" pitchFamily="34" charset="0"/>
                <a:sym typeface="Inter Medium"/>
              </a:rPr>
              <a:t>Artificial Intelligence</a:t>
            </a:r>
            <a:br>
              <a:rPr lang="en-DE" sz="1333">
                <a:solidFill>
                  <a:srgbClr val="000000"/>
                </a:solidFill>
                <a:latin typeface="Arial" panose="020B0604020202020204" pitchFamily="34" charset="0"/>
                <a:ea typeface="Inter" panose="02000503000000020004" pitchFamily="2" charset="0"/>
                <a:cs typeface="Arial" panose="020B0604020202020204" pitchFamily="34" charset="0"/>
                <a:sym typeface="Inter Medium"/>
              </a:rPr>
            </a:br>
            <a:r>
              <a:rPr lang="en-DE" sz="1333">
                <a:solidFill>
                  <a:srgbClr val="000000"/>
                </a:solidFill>
                <a:latin typeface="Arial" panose="020B0604020202020204" pitchFamily="34" charset="0"/>
                <a:ea typeface="Inter" panose="02000503000000020004" pitchFamily="2" charset="0"/>
                <a:cs typeface="Arial" panose="020B0604020202020204" pitchFamily="34" charset="0"/>
                <a:sym typeface="Inter Medium"/>
              </a:rPr>
              <a:t>Hendrik Lüdemann</a:t>
            </a:r>
            <a:r>
              <a:rPr lang="en-US" sz="1333">
                <a:solidFill>
                  <a:srgbClr val="000000"/>
                </a:solidFill>
                <a:latin typeface="Arial" panose="020B0604020202020204" pitchFamily="34" charset="0"/>
                <a:ea typeface="Inter" panose="02000503000000020004" pitchFamily="2" charset="0"/>
                <a:cs typeface="Arial" panose="020B0604020202020204" pitchFamily="34" charset="0"/>
                <a:sym typeface="Inter Medium"/>
              </a:rPr>
              <a:t>, Linus von Maltzan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800" y="6214224"/>
            <a:ext cx="2508461" cy="366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93"/>
              </a:lnSpc>
              <a:spcBef>
                <a:spcPct val="0"/>
              </a:spcBef>
            </a:pPr>
            <a:r>
              <a:rPr lang="en-US" sz="1066" err="1">
                <a:solidFill>
                  <a:srgbClr val="FFFFFF"/>
                </a:solidFill>
                <a:latin typeface="Arial" panose="020B0604020202020204" pitchFamily="34" charset="0"/>
                <a:ea typeface="Inter ExtraLight" panose="02000503000000020004" pitchFamily="2" charset="0"/>
                <a:cs typeface="Arial" panose="020B0604020202020204" pitchFamily="34" charset="0"/>
                <a:sym typeface="Inter"/>
              </a:rPr>
              <a:t>Wirtschaftsingenieurwesen</a:t>
            </a:r>
            <a:r>
              <a:rPr lang="en-US" sz="1066">
                <a:solidFill>
                  <a:srgbClr val="FFFFFF"/>
                </a:solidFill>
                <a:latin typeface="Arial" panose="020B0604020202020204" pitchFamily="34" charset="0"/>
                <a:ea typeface="Inter ExtraLight" panose="02000503000000020004" pitchFamily="2" charset="0"/>
                <a:cs typeface="Arial" panose="020B0604020202020204" pitchFamily="34" charset="0"/>
                <a:sym typeface="Inter"/>
              </a:rPr>
              <a:t>, TWE 22</a:t>
            </a:r>
          </a:p>
          <a:p>
            <a:pPr algn="l">
              <a:lnSpc>
                <a:spcPts val="1493"/>
              </a:lnSpc>
              <a:spcBef>
                <a:spcPct val="0"/>
              </a:spcBef>
            </a:pPr>
            <a:r>
              <a:rPr lang="en-US" sz="1066">
                <a:solidFill>
                  <a:srgbClr val="FFFFFF"/>
                </a:solidFill>
                <a:latin typeface="Arial" panose="020B0604020202020204" pitchFamily="34" charset="0"/>
                <a:ea typeface="Inter ExtraLight" panose="02000503000000020004" pitchFamily="2" charset="0"/>
                <a:cs typeface="Arial" panose="020B0604020202020204" pitchFamily="34" charset="0"/>
                <a:sym typeface="Inter"/>
              </a:rPr>
              <a:t>Duale Hochschule Baden-Württemberg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40209" y="6214224"/>
            <a:ext cx="1365991" cy="173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93"/>
              </a:lnSpc>
              <a:spcBef>
                <a:spcPct val="0"/>
              </a:spcBef>
            </a:pPr>
            <a:r>
              <a:rPr lang="en-US" sz="1066">
                <a:solidFill>
                  <a:srgbClr val="FFFFFF"/>
                </a:solidFill>
                <a:latin typeface="Arial" panose="020B0604020202020204" pitchFamily="34" charset="0"/>
                <a:ea typeface="Inter Light" panose="02000503000000020004" pitchFamily="2" charset="0"/>
                <a:cs typeface="Arial" panose="020B0604020202020204" pitchFamily="34" charset="0"/>
                <a:sym typeface="Inter"/>
              </a:rPr>
              <a:t>Friedrichshafen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" y="615950"/>
            <a:ext cx="7493000" cy="546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667"/>
              </a:lnSpc>
              <a:spcBef>
                <a:spcPct val="0"/>
              </a:spcBef>
            </a:pPr>
            <a:r>
              <a:rPr lang="en-US" sz="3334" b="1">
                <a:solidFill>
                  <a:srgbClr val="FFFFFF"/>
                </a:solidFill>
                <a:latin typeface="Arial" panose="020B0604020202020204" pitchFamily="34" charset="0"/>
                <a:ea typeface="Inter Bold"/>
                <a:cs typeface="Arial" panose="020B0604020202020204" pitchFamily="34" charset="0"/>
                <a:sym typeface="Inter Bold"/>
              </a:rPr>
              <a:t>Potato Disease Classification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800" y="1274276"/>
            <a:ext cx="6731000" cy="1230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67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Arial"/>
                <a:ea typeface="Inter Medium"/>
                <a:cs typeface="Arial"/>
                <a:sym typeface="Inter Medium"/>
              </a:rPr>
              <a:t>Leveraging </a:t>
            </a:r>
            <a:r>
              <a:rPr lang="en-DE" sz="2300">
                <a:solidFill>
                  <a:srgbClr val="FFFFFF"/>
                </a:solidFill>
                <a:latin typeface="Arial"/>
                <a:ea typeface="Inter Medium"/>
                <a:cs typeface="Arial"/>
                <a:sym typeface="Inter Medium"/>
              </a:rPr>
              <a:t>C</a:t>
            </a:r>
            <a:r>
              <a:rPr lang="en-US" sz="2300">
                <a:solidFill>
                  <a:srgbClr val="FFFFFF"/>
                </a:solidFill>
                <a:latin typeface="Arial"/>
                <a:ea typeface="Inter Medium"/>
                <a:cs typeface="Arial"/>
                <a:sym typeface="Inter Medium"/>
              </a:rPr>
              <a:t>onvolutional Neural Networks to </a:t>
            </a:r>
            <a:r>
              <a:rPr lang="en-DE" sz="2300">
                <a:solidFill>
                  <a:srgbClr val="FFFFFF"/>
                </a:solidFill>
                <a:latin typeface="Arial"/>
                <a:ea typeface="Inter Medium"/>
                <a:cs typeface="Arial"/>
                <a:sym typeface="Inter Medium"/>
              </a:rPr>
              <a:t>i</a:t>
            </a:r>
            <a:r>
              <a:rPr lang="en-US" sz="2300">
                <a:solidFill>
                  <a:srgbClr val="FFFFFF"/>
                </a:solidFill>
                <a:latin typeface="Arial"/>
                <a:ea typeface="Inter Medium"/>
                <a:cs typeface="Arial"/>
                <a:sym typeface="Inter Medium"/>
              </a:rPr>
              <a:t>dentify and </a:t>
            </a:r>
            <a:r>
              <a:rPr lang="en-DE" sz="2300">
                <a:solidFill>
                  <a:srgbClr val="FFFFFF"/>
                </a:solidFill>
                <a:latin typeface="Arial"/>
                <a:ea typeface="Inter Medium"/>
                <a:cs typeface="Arial"/>
                <a:sym typeface="Inter Medium"/>
              </a:rPr>
              <a:t>c</a:t>
            </a:r>
            <a:r>
              <a:rPr lang="en-US" sz="2300">
                <a:solidFill>
                  <a:srgbClr val="FFFFFF"/>
                </a:solidFill>
                <a:latin typeface="Arial"/>
                <a:ea typeface="Inter Medium"/>
                <a:cs typeface="Arial"/>
                <a:sym typeface="Inter Medium"/>
              </a:rPr>
              <a:t>ategorize </a:t>
            </a:r>
            <a:r>
              <a:rPr lang="en-DE" sz="2300">
                <a:solidFill>
                  <a:srgbClr val="FFFFFF"/>
                </a:solidFill>
                <a:latin typeface="Arial"/>
                <a:ea typeface="Inter Medium"/>
                <a:cs typeface="Arial"/>
                <a:sym typeface="Inter Medium"/>
              </a:rPr>
              <a:t>p</a:t>
            </a:r>
            <a:r>
              <a:rPr lang="en-US" sz="2300">
                <a:solidFill>
                  <a:srgbClr val="FFFFFF"/>
                </a:solidFill>
                <a:latin typeface="Arial"/>
                <a:ea typeface="Inter Medium"/>
                <a:cs typeface="Arial"/>
                <a:sym typeface="Inter Medium"/>
              </a:rPr>
              <a:t>otato </a:t>
            </a:r>
            <a:r>
              <a:rPr lang="en-DE" sz="2300">
                <a:solidFill>
                  <a:srgbClr val="FFFFFF"/>
                </a:solidFill>
                <a:latin typeface="Arial"/>
                <a:ea typeface="Inter Medium"/>
                <a:cs typeface="Arial"/>
                <a:sym typeface="Inter Medium"/>
              </a:rPr>
              <a:t>d</a:t>
            </a:r>
            <a:r>
              <a:rPr lang="en-US" sz="2300">
                <a:solidFill>
                  <a:srgbClr val="FFFFFF"/>
                </a:solidFill>
                <a:latin typeface="Arial"/>
                <a:ea typeface="Inter Medium"/>
                <a:cs typeface="Arial"/>
                <a:sym typeface="Inter Medium"/>
              </a:rPr>
              <a:t>iseases from images of potato tubers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462" y="6640203"/>
            <a:ext cx="5439543" cy="133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>
                    <a:alpha val="42745"/>
                  </a:srgbClr>
                </a:solidFill>
                <a:latin typeface="Arial"/>
                <a:cs typeface="Arial"/>
              </a:rPr>
              <a:t>Abb</a:t>
            </a:r>
            <a:r>
              <a:rPr lang="en-US" sz="800">
                <a:solidFill>
                  <a:srgbClr val="FFFFFF">
                    <a:alpha val="42745"/>
                  </a:srgbClr>
                </a:solidFill>
                <a:latin typeface="Arial"/>
                <a:ea typeface="+mn-lt"/>
                <a:cs typeface="Arial"/>
              </a:rPr>
              <a:t> 1. Lars Blankers: Potatoes, https://unsplash.com/photos/brown-potato-lot-B0s3Xndk6tw, 18.02.2018</a:t>
            </a:r>
            <a:endParaRPr lang="en-US">
              <a:solidFill>
                <a:srgbClr val="000000"/>
              </a:solidFill>
              <a:latin typeface="Aptos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BD425-CB80-8732-0BCE-96BBDCFBD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F10AE9-06DA-0B11-7BFC-5600761E19E9}"/>
              </a:ext>
            </a:extLst>
          </p:cNvPr>
          <p:cNvSpPr/>
          <p:nvPr/>
        </p:nvSpPr>
        <p:spPr>
          <a:xfrm>
            <a:off x="538969" y="1021037"/>
            <a:ext cx="756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8922868-2A39-E6C3-8022-A0FE33636153}"/>
              </a:ext>
            </a:extLst>
          </p:cNvPr>
          <p:cNvSpPr txBox="1"/>
          <p:nvPr/>
        </p:nvSpPr>
        <p:spPr>
          <a:xfrm>
            <a:off x="469101" y="-590991"/>
            <a:ext cx="9368829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Dataset Splitting using </a:t>
            </a:r>
            <a:r>
              <a:rPr lang="en-US" sz="3200" b="1">
                <a:solidFill>
                  <a:srgbClr val="D0631C"/>
                </a:solidFill>
                <a:latin typeface="Aptos Display"/>
                <a:sym typeface="Inter Bold"/>
              </a:rPr>
              <a:t>Stratified Sampling</a:t>
            </a:r>
            <a:endParaRPr lang="en-US">
              <a:solidFill>
                <a:srgbClr val="000000"/>
              </a:solidFill>
              <a:latin typeface="Aptos"/>
              <a:ea typeface="+mj-ea"/>
              <a:cs typeface="+mj-cs"/>
            </a:endParaRP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B9A91CCB-7AEF-BB78-2557-43CFFBD5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13" t="5040" r="-106" b="114"/>
          <a:stretch>
            <a:fillRect/>
          </a:stretch>
        </p:blipFill>
        <p:spPr>
          <a:xfrm>
            <a:off x="1283053" y="1248970"/>
            <a:ext cx="9484648" cy="534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9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9A61F-5F14-D7F1-B293-7520E108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BC2F95-A403-76A3-F322-41C412AE5142}"/>
              </a:ext>
            </a:extLst>
          </p:cNvPr>
          <p:cNvSpPr/>
          <p:nvPr/>
        </p:nvSpPr>
        <p:spPr>
          <a:xfrm>
            <a:off x="538969" y="1021037"/>
            <a:ext cx="288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01A3FED-821E-DC80-2FE3-4D1F86D2714C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Preprocessing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B7817-9674-3F7C-E1FC-EC2582817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991" y="1087244"/>
            <a:ext cx="8520018" cy="56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0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92D1CB-8EF4-B458-5922-17918AC312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6" y="4694216"/>
            <a:ext cx="851524" cy="851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53D39E-0A4E-EED2-3B12-4F9AD57075EB}"/>
              </a:ext>
            </a:extLst>
          </p:cNvPr>
          <p:cNvSpPr txBox="1"/>
          <p:nvPr/>
        </p:nvSpPr>
        <p:spPr>
          <a:xfrm>
            <a:off x="558800" y="2688850"/>
            <a:ext cx="1168400" cy="61555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00" b="1">
                <a:latin typeface="Arial" panose="020B0604020202020204" pitchFamily="34" charset="0"/>
                <a:cs typeface="Arial" panose="020B0604020202020204" pitchFamily="34" charset="0"/>
              </a:rPr>
              <a:t>Input Image</a:t>
            </a:r>
            <a:endParaRPr lang="en-DE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117F9B-AC79-555B-8DCE-76BDF5E71C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02" y="4670612"/>
            <a:ext cx="906015" cy="9060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A79C85-D239-43B0-392F-059E5AC94E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98" y="4647522"/>
            <a:ext cx="929105" cy="9291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9FBD93D-62D1-6C02-A1BE-7F1C3A607A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081" y="4763798"/>
            <a:ext cx="849067" cy="8490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AD2668F-47C9-AF7B-A899-9AED2BC82F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55" y="4776417"/>
            <a:ext cx="841301" cy="841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076FB87-F900-F889-CC23-EBF9C9FF29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41" y="4680330"/>
            <a:ext cx="1016002" cy="101600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64D9AC8-BF66-87A0-FE74-BB16AD8FDD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90" y="4735323"/>
            <a:ext cx="841303" cy="841303"/>
          </a:xfrm>
          <a:prstGeom prst="rect">
            <a:avLst/>
          </a:prstGeom>
        </p:spPr>
      </p:pic>
      <p:grpSp>
        <p:nvGrpSpPr>
          <p:cNvPr id="55" name="Group 2">
            <a:extLst>
              <a:ext uri="{FF2B5EF4-FFF2-40B4-BE49-F238E27FC236}">
                <a16:creationId xmlns:a16="http://schemas.microsoft.com/office/drawing/2014/main" id="{180BE083-713A-439D-63E8-731005FE420A}"/>
              </a:ext>
            </a:extLst>
          </p:cNvPr>
          <p:cNvGrpSpPr/>
          <p:nvPr/>
        </p:nvGrpSpPr>
        <p:grpSpPr>
          <a:xfrm>
            <a:off x="406401" y="1420795"/>
            <a:ext cx="11379316" cy="1041432"/>
            <a:chOff x="0" y="-47625"/>
            <a:chExt cx="4274679" cy="457613"/>
          </a:xfrm>
          <a:solidFill>
            <a:srgbClr val="D0631C"/>
          </a:solidFill>
        </p:grpSpPr>
        <p:sp>
          <p:nvSpPr>
            <p:cNvPr id="56" name="Freeform 3">
              <a:extLst>
                <a:ext uri="{FF2B5EF4-FFF2-40B4-BE49-F238E27FC236}">
                  <a16:creationId xmlns:a16="http://schemas.microsoft.com/office/drawing/2014/main" id="{4684A18A-9DD9-2BE8-4775-C295BC6B5521}"/>
                </a:ext>
              </a:extLst>
            </p:cNvPr>
            <p:cNvSpPr/>
            <p:nvPr/>
          </p:nvSpPr>
          <p:spPr>
            <a:xfrm>
              <a:off x="0" y="0"/>
              <a:ext cx="4274679" cy="409988"/>
            </a:xfrm>
            <a:custGeom>
              <a:avLst/>
              <a:gdLst/>
              <a:ahLst/>
              <a:cxnLst/>
              <a:rect l="l" t="t" r="r" b="b"/>
              <a:pathLst>
                <a:path w="4274679" h="409988">
                  <a:moveTo>
                    <a:pt x="0" y="0"/>
                  </a:moveTo>
                  <a:lnTo>
                    <a:pt x="4274679" y="0"/>
                  </a:lnTo>
                  <a:lnTo>
                    <a:pt x="4274679" y="409988"/>
                  </a:lnTo>
                  <a:lnTo>
                    <a:pt x="0" y="40998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3D05B2A5-F90B-A1D1-4290-94F72E9D6310}"/>
                </a:ext>
              </a:extLst>
            </p:cNvPr>
            <p:cNvSpPr txBox="1"/>
            <p:nvPr/>
          </p:nvSpPr>
          <p:spPr>
            <a:xfrm>
              <a:off x="0" y="-47625"/>
              <a:ext cx="4274679" cy="457613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67"/>
                </a:lnSpc>
              </a:pPr>
              <a:endParaRPr sz="800">
                <a:latin typeface="Arial"/>
                <a:cs typeface="Arial"/>
              </a:endParaRPr>
            </a:p>
          </p:txBody>
        </p:sp>
      </p:grpSp>
      <p:sp>
        <p:nvSpPr>
          <p:cNvPr id="59" name="TextBox 33">
            <a:extLst>
              <a:ext uri="{FF2B5EF4-FFF2-40B4-BE49-F238E27FC236}">
                <a16:creationId xmlns:a16="http://schemas.microsoft.com/office/drawing/2014/main" id="{9FD74307-12C8-87A7-D481-3304C8D50FF2}"/>
              </a:ext>
            </a:extLst>
          </p:cNvPr>
          <p:cNvSpPr txBox="1"/>
          <p:nvPr/>
        </p:nvSpPr>
        <p:spPr>
          <a:xfrm>
            <a:off x="4415574" y="1726592"/>
            <a:ext cx="3360853" cy="33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Arial"/>
                <a:ea typeface="Inter Medium" panose="02000503000000020004" pitchFamily="2" charset="0"/>
                <a:cs typeface="Arial"/>
                <a:sym typeface="Inter"/>
              </a:rPr>
              <a:t>Model Architecture </a:t>
            </a:r>
            <a:endParaRPr lang="en-US" sz="2000" b="1">
              <a:solidFill>
                <a:srgbClr val="FFFFFF"/>
              </a:solidFill>
              <a:latin typeface="Arial"/>
              <a:ea typeface="Inter Medium" panose="02000503000000020004" pitchFamily="2" charset="0"/>
              <a:cs typeface="Arial"/>
            </a:endParaRPr>
          </a:p>
        </p:txBody>
      </p:sp>
      <p:sp>
        <p:nvSpPr>
          <p:cNvPr id="60" name="AutoShape 35">
            <a:extLst>
              <a:ext uri="{FF2B5EF4-FFF2-40B4-BE49-F238E27FC236}">
                <a16:creationId xmlns:a16="http://schemas.microsoft.com/office/drawing/2014/main" id="{C9C1B946-B064-1CE4-3D6C-1E28362F0279}"/>
              </a:ext>
            </a:extLst>
          </p:cNvPr>
          <p:cNvSpPr/>
          <p:nvPr/>
        </p:nvSpPr>
        <p:spPr>
          <a:xfrm flipV="1">
            <a:off x="558800" y="2211086"/>
            <a:ext cx="110744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de-DE"/>
          </a:p>
        </p:txBody>
      </p:sp>
      <p:sp>
        <p:nvSpPr>
          <p:cNvPr id="61" name="AutoShape 15">
            <a:extLst>
              <a:ext uri="{FF2B5EF4-FFF2-40B4-BE49-F238E27FC236}">
                <a16:creationId xmlns:a16="http://schemas.microsoft.com/office/drawing/2014/main" id="{1DA06A96-BDCC-2022-A883-82C553448EDB}"/>
              </a:ext>
            </a:extLst>
          </p:cNvPr>
          <p:cNvSpPr/>
          <p:nvPr/>
        </p:nvSpPr>
        <p:spPr>
          <a:xfrm flipV="1">
            <a:off x="1979083" y="2565553"/>
            <a:ext cx="0" cy="3251047"/>
          </a:xfrm>
          <a:prstGeom prst="line">
            <a:avLst/>
          </a:prstGeom>
          <a:ln w="38100" cap="flat">
            <a:solidFill>
              <a:srgbClr val="D063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2" name="AutoShape 15">
            <a:extLst>
              <a:ext uri="{FF2B5EF4-FFF2-40B4-BE49-F238E27FC236}">
                <a16:creationId xmlns:a16="http://schemas.microsoft.com/office/drawing/2014/main" id="{95850996-7902-4B57-DE52-C5A763F9B5F7}"/>
              </a:ext>
            </a:extLst>
          </p:cNvPr>
          <p:cNvSpPr/>
          <p:nvPr/>
        </p:nvSpPr>
        <p:spPr>
          <a:xfrm flipV="1">
            <a:off x="3645747" y="2565553"/>
            <a:ext cx="0" cy="3251047"/>
          </a:xfrm>
          <a:prstGeom prst="line">
            <a:avLst/>
          </a:prstGeom>
          <a:ln w="38100" cap="flat">
            <a:solidFill>
              <a:srgbClr val="D063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3" name="AutoShape 15">
            <a:extLst>
              <a:ext uri="{FF2B5EF4-FFF2-40B4-BE49-F238E27FC236}">
                <a16:creationId xmlns:a16="http://schemas.microsoft.com/office/drawing/2014/main" id="{3BD9B296-67E7-D87B-61C6-11B0048CFB86}"/>
              </a:ext>
            </a:extLst>
          </p:cNvPr>
          <p:cNvSpPr/>
          <p:nvPr/>
        </p:nvSpPr>
        <p:spPr>
          <a:xfrm flipV="1">
            <a:off x="5312410" y="2565553"/>
            <a:ext cx="0" cy="3251047"/>
          </a:xfrm>
          <a:prstGeom prst="line">
            <a:avLst/>
          </a:prstGeom>
          <a:ln w="38100" cap="flat">
            <a:solidFill>
              <a:srgbClr val="D063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4" name="AutoShape 15">
            <a:extLst>
              <a:ext uri="{FF2B5EF4-FFF2-40B4-BE49-F238E27FC236}">
                <a16:creationId xmlns:a16="http://schemas.microsoft.com/office/drawing/2014/main" id="{26DF2DCA-A761-958D-31C7-105B32FDF424}"/>
              </a:ext>
            </a:extLst>
          </p:cNvPr>
          <p:cNvSpPr/>
          <p:nvPr/>
        </p:nvSpPr>
        <p:spPr>
          <a:xfrm flipV="1">
            <a:off x="6979073" y="2565553"/>
            <a:ext cx="0" cy="3251047"/>
          </a:xfrm>
          <a:prstGeom prst="line">
            <a:avLst/>
          </a:prstGeom>
          <a:ln w="38100" cap="flat">
            <a:solidFill>
              <a:srgbClr val="D063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5" name="AutoShape 15">
            <a:extLst>
              <a:ext uri="{FF2B5EF4-FFF2-40B4-BE49-F238E27FC236}">
                <a16:creationId xmlns:a16="http://schemas.microsoft.com/office/drawing/2014/main" id="{9D01B0BC-E909-C7DC-0C56-1B18261559FF}"/>
              </a:ext>
            </a:extLst>
          </p:cNvPr>
          <p:cNvSpPr/>
          <p:nvPr/>
        </p:nvSpPr>
        <p:spPr>
          <a:xfrm flipV="1">
            <a:off x="8645737" y="2565553"/>
            <a:ext cx="0" cy="3251047"/>
          </a:xfrm>
          <a:prstGeom prst="line">
            <a:avLst/>
          </a:prstGeom>
          <a:ln w="38100" cap="flat">
            <a:solidFill>
              <a:srgbClr val="D063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6" name="AutoShape 15">
            <a:extLst>
              <a:ext uri="{FF2B5EF4-FFF2-40B4-BE49-F238E27FC236}">
                <a16:creationId xmlns:a16="http://schemas.microsoft.com/office/drawing/2014/main" id="{A32174CB-83D6-179A-1279-9E9516BAB87C}"/>
              </a:ext>
            </a:extLst>
          </p:cNvPr>
          <p:cNvSpPr/>
          <p:nvPr/>
        </p:nvSpPr>
        <p:spPr>
          <a:xfrm flipV="1">
            <a:off x="10312400" y="2565553"/>
            <a:ext cx="0" cy="3251047"/>
          </a:xfrm>
          <a:prstGeom prst="line">
            <a:avLst/>
          </a:prstGeom>
          <a:ln w="38100" cap="flat">
            <a:solidFill>
              <a:srgbClr val="D063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A02C06-7C60-A308-B7AD-D91F86DCD1B7}"/>
              </a:ext>
            </a:extLst>
          </p:cNvPr>
          <p:cNvSpPr txBox="1"/>
          <p:nvPr/>
        </p:nvSpPr>
        <p:spPr>
          <a:xfrm>
            <a:off x="2154420" y="2688850"/>
            <a:ext cx="1266462" cy="61555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00" b="1" err="1">
                <a:latin typeface="Arial" panose="020B0604020202020204" pitchFamily="34" charset="0"/>
                <a:cs typeface="Arial" panose="020B0604020202020204" pitchFamily="34" charset="0"/>
              </a:rPr>
              <a:t>Pre</a:t>
            </a:r>
            <a:r>
              <a:rPr lang="en-DE" sz="1700" b="1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700" b="1" err="1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endParaRPr lang="en-DE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4B860DD-EF09-58AF-10B4-32FF3A36CB74}"/>
              </a:ext>
            </a:extLst>
          </p:cNvPr>
          <p:cNvSpPr txBox="1"/>
          <p:nvPr/>
        </p:nvSpPr>
        <p:spPr>
          <a:xfrm>
            <a:off x="3810661" y="2688850"/>
            <a:ext cx="1168400" cy="61555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00" b="1" err="1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DE" sz="1700" b="1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br>
              <a:rPr lang="en-DE" sz="17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700" b="1">
                <a:latin typeface="Arial" panose="020B0604020202020204" pitchFamily="34" charset="0"/>
                <a:cs typeface="Arial" panose="020B0604020202020204" pitchFamily="34" charset="0"/>
              </a:rPr>
              <a:t>NetV2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E7F206-613C-E6E7-F0EA-08FC65E4F2B9}"/>
              </a:ext>
            </a:extLst>
          </p:cNvPr>
          <p:cNvSpPr txBox="1"/>
          <p:nvPr/>
        </p:nvSpPr>
        <p:spPr>
          <a:xfrm>
            <a:off x="5485343" y="2688850"/>
            <a:ext cx="1320799" cy="61555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00" b="1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en-DE" sz="17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b="1" err="1"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DE" sz="1700" b="1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700" b="1"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C72C02-3E8A-6384-604F-0AA3EC1AEEEB}"/>
              </a:ext>
            </a:extLst>
          </p:cNvPr>
          <p:cNvSpPr txBox="1"/>
          <p:nvPr/>
        </p:nvSpPr>
        <p:spPr>
          <a:xfrm>
            <a:off x="7139983" y="2688850"/>
            <a:ext cx="1168400" cy="35394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00" b="1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endParaRPr lang="en-DE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D1F772-EBF9-07DF-A197-CC562D7F20F2}"/>
              </a:ext>
            </a:extLst>
          </p:cNvPr>
          <p:cNvSpPr txBox="1"/>
          <p:nvPr/>
        </p:nvSpPr>
        <p:spPr>
          <a:xfrm>
            <a:off x="8807259" y="2688850"/>
            <a:ext cx="1168400" cy="61555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00" b="1" err="1"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de-DE" sz="17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700" b="1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endParaRPr lang="de-DE" sz="17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D4210B-C06B-2C63-3B6F-9AB5239B3EEB}"/>
              </a:ext>
            </a:extLst>
          </p:cNvPr>
          <p:cNvSpPr txBox="1"/>
          <p:nvPr/>
        </p:nvSpPr>
        <p:spPr>
          <a:xfrm>
            <a:off x="10479929" y="2688850"/>
            <a:ext cx="1168400" cy="35394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00" b="1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4A80DD-24AD-CCCB-3FD8-CF7B50982BC4}"/>
              </a:ext>
            </a:extLst>
          </p:cNvPr>
          <p:cNvSpPr txBox="1"/>
          <p:nvPr/>
        </p:nvSpPr>
        <p:spPr>
          <a:xfrm>
            <a:off x="556686" y="3366693"/>
            <a:ext cx="1260876" cy="83099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Takes an RGB image (224×224) as input to the network.</a:t>
            </a: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6888AA-A2C2-5410-AB38-C6115FEA48F4}"/>
              </a:ext>
            </a:extLst>
          </p:cNvPr>
          <p:cNvSpPr txBox="1"/>
          <p:nvPr/>
        </p:nvSpPr>
        <p:spPr>
          <a:xfrm>
            <a:off x="2140605" y="3366692"/>
            <a:ext cx="1415394" cy="101566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Applies Efficient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specific normalization to prepare pixel values.</a:t>
            </a: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0A38EB-2824-75A2-8869-125DB467717D}"/>
              </a:ext>
            </a:extLst>
          </p:cNvPr>
          <p:cNvSpPr txBox="1"/>
          <p:nvPr/>
        </p:nvSpPr>
        <p:spPr>
          <a:xfrm>
            <a:off x="3810661" y="3366692"/>
            <a:ext cx="1415394" cy="101566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Extracts rich visual features using a pretrained convolutional backbone.</a:t>
            </a: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844C62-E023-7103-049D-FCC80D6181A5}"/>
              </a:ext>
            </a:extLst>
          </p:cNvPr>
          <p:cNvSpPr txBox="1"/>
          <p:nvPr/>
        </p:nvSpPr>
        <p:spPr>
          <a:xfrm>
            <a:off x="5472706" y="3366692"/>
            <a:ext cx="1415394" cy="101566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Compresses each feature map to a single value, reducing spatial dimensions.</a:t>
            </a: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99C91A2-F783-6ED1-65B2-30A36C17CA0B}"/>
              </a:ext>
            </a:extLst>
          </p:cNvPr>
          <p:cNvSpPr txBox="1"/>
          <p:nvPr/>
        </p:nvSpPr>
        <p:spPr>
          <a:xfrm>
            <a:off x="7139983" y="3366692"/>
            <a:ext cx="1415394" cy="101566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Randomly drops 30% of features to reduce overfitting and improve generalization.</a:t>
            </a: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C46099-3DF2-DB55-960E-FD7364CC5CA2}"/>
              </a:ext>
            </a:extLst>
          </p:cNvPr>
          <p:cNvSpPr txBox="1"/>
          <p:nvPr/>
        </p:nvSpPr>
        <p:spPr>
          <a:xfrm>
            <a:off x="8807260" y="3377179"/>
            <a:ext cx="1415394" cy="101566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Maps features to class probabilities using a fully connected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layer.</a:t>
            </a: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F89B54A-96FB-843C-07CF-F746CD34E069}"/>
              </a:ext>
            </a:extLst>
          </p:cNvPr>
          <p:cNvSpPr txBox="1"/>
          <p:nvPr/>
        </p:nvSpPr>
        <p:spPr>
          <a:xfrm>
            <a:off x="10479252" y="3366692"/>
            <a:ext cx="1410065" cy="101566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Outputs a probability distribution over target classes for final prediction.</a:t>
            </a: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8CA6C6-09BC-9E35-4EFB-A728F02A2F00}"/>
              </a:ext>
            </a:extLst>
          </p:cNvPr>
          <p:cNvSpPr/>
          <p:nvPr/>
        </p:nvSpPr>
        <p:spPr>
          <a:xfrm>
            <a:off x="538969" y="1021037"/>
            <a:ext cx="504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78EE1-63AF-ADBB-8419-03093FEB707E}"/>
              </a:ext>
            </a:extLst>
          </p:cNvPr>
          <p:cNvSpPr txBox="1"/>
          <p:nvPr/>
        </p:nvSpPr>
        <p:spPr>
          <a:xfrm>
            <a:off x="408944" y="339357"/>
            <a:ext cx="5488644" cy="690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8742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EE308-1245-E266-E094-5B8077F81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CDA5B0-0DF3-58D4-B6E1-51635F167FA6}"/>
              </a:ext>
            </a:extLst>
          </p:cNvPr>
          <p:cNvSpPr/>
          <p:nvPr/>
        </p:nvSpPr>
        <p:spPr>
          <a:xfrm>
            <a:off x="538969" y="1021037"/>
            <a:ext cx="360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6B8379C-1726-A579-6258-EE2ECB865829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Evaluation Metrics</a:t>
            </a:r>
          </a:p>
        </p:txBody>
      </p:sp>
      <p:pic>
        <p:nvPicPr>
          <p:cNvPr id="5" name="Picture 4" descr="A graph of a graph showing the loss across training phases&#10;&#10;AI-generated content may be incorrect.">
            <a:extLst>
              <a:ext uri="{FF2B5EF4-FFF2-40B4-BE49-F238E27FC236}">
                <a16:creationId xmlns:a16="http://schemas.microsoft.com/office/drawing/2014/main" id="{3D488A9A-C877-61FC-D3BD-ABE94EE3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" r="-170" b="565"/>
          <a:stretch>
            <a:fillRect/>
          </a:stretch>
        </p:blipFill>
        <p:spPr>
          <a:xfrm>
            <a:off x="6183979" y="1812255"/>
            <a:ext cx="5895487" cy="3524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86967C-30DF-10F5-EDBF-0D33DD47AF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5" r="-165" b="282"/>
          <a:stretch>
            <a:fillRect/>
          </a:stretch>
        </p:blipFill>
        <p:spPr>
          <a:xfrm>
            <a:off x="118058" y="1812255"/>
            <a:ext cx="6065912" cy="35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3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947E3-DB27-FFBB-4981-1D2618EB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A58800-958C-897E-4E5E-7CD87ADF882A}"/>
              </a:ext>
            </a:extLst>
          </p:cNvPr>
          <p:cNvSpPr/>
          <p:nvPr/>
        </p:nvSpPr>
        <p:spPr>
          <a:xfrm>
            <a:off x="538969" y="1021037"/>
            <a:ext cx="360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9D2D92A-571B-0FCF-0A6D-294DE6C9A9A6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Evaluation Metrics</a:t>
            </a:r>
          </a:p>
        </p:txBody>
      </p:sp>
      <p:pic>
        <p:nvPicPr>
          <p:cNvPr id="8" name="Picture 7" descr="A diagram of different types of food&#10;&#10;AI-generated content may be incorrect.">
            <a:extLst>
              <a:ext uri="{FF2B5EF4-FFF2-40B4-BE49-F238E27FC236}">
                <a16:creationId xmlns:a16="http://schemas.microsoft.com/office/drawing/2014/main" id="{E19FF110-D08C-7857-E8E7-A917867B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10" y="1602870"/>
            <a:ext cx="5169068" cy="437648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B1B96B6-5C8E-E862-C3AE-9D99CCED8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942790"/>
              </p:ext>
            </p:extLst>
          </p:nvPr>
        </p:nvGraphicFramePr>
        <p:xfrm>
          <a:off x="6146131" y="1945105"/>
          <a:ext cx="6043836" cy="3017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45105">
                  <a:extLst>
                    <a:ext uri="{9D8B030D-6E8A-4147-A177-3AD203B41FA5}">
                      <a16:colId xmlns:a16="http://schemas.microsoft.com/office/drawing/2014/main" val="848446819"/>
                    </a:ext>
                  </a:extLst>
                </a:gridCol>
                <a:gridCol w="1112919">
                  <a:extLst>
                    <a:ext uri="{9D8B030D-6E8A-4147-A177-3AD203B41FA5}">
                      <a16:colId xmlns:a16="http://schemas.microsoft.com/office/drawing/2014/main" val="1144676745"/>
                    </a:ext>
                  </a:extLst>
                </a:gridCol>
                <a:gridCol w="832183">
                  <a:extLst>
                    <a:ext uri="{9D8B030D-6E8A-4147-A177-3AD203B41FA5}">
                      <a16:colId xmlns:a16="http://schemas.microsoft.com/office/drawing/2014/main" val="2635226748"/>
                    </a:ext>
                  </a:extLst>
                </a:gridCol>
                <a:gridCol w="1102894">
                  <a:extLst>
                    <a:ext uri="{9D8B030D-6E8A-4147-A177-3AD203B41FA5}">
                      <a16:colId xmlns:a16="http://schemas.microsoft.com/office/drawing/2014/main" val="609170387"/>
                    </a:ext>
                  </a:extLst>
                </a:gridCol>
                <a:gridCol w="1050735">
                  <a:extLst>
                    <a:ext uri="{9D8B030D-6E8A-4147-A177-3AD203B41FA5}">
                      <a16:colId xmlns:a16="http://schemas.microsoft.com/office/drawing/2014/main" val="17713781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Class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Precision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Recall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F1-Score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Support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790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Black Scurf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790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Blackleg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261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Common Scab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38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Dry Rot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532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Healthy Potatoes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73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Miscellaneous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267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Pink Rot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454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Overall Accuracy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0.79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68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516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2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potatoes&#10;&#10;AI-generated content may be incorrect.">
            <a:extLst>
              <a:ext uri="{FF2B5EF4-FFF2-40B4-BE49-F238E27FC236}">
                <a16:creationId xmlns:a16="http://schemas.microsoft.com/office/drawing/2014/main" id="{005A8E8F-FA0D-B902-2F86-AD667A72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60" y="1203158"/>
            <a:ext cx="8229279" cy="54643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8BD194-8497-5300-F878-79BBE53164B2}"/>
              </a:ext>
            </a:extLst>
          </p:cNvPr>
          <p:cNvSpPr/>
          <p:nvPr/>
        </p:nvSpPr>
        <p:spPr>
          <a:xfrm>
            <a:off x="538969" y="1021037"/>
            <a:ext cx="468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3683F-7AB5-9ACE-7412-99D972EDA519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Hyperparameter-Tuning</a:t>
            </a:r>
          </a:p>
        </p:txBody>
      </p:sp>
    </p:spTree>
    <p:extLst>
      <p:ext uri="{BB962C8B-B14F-4D97-AF65-F5344CB8AC3E}">
        <p14:creationId xmlns:p14="http://schemas.microsoft.com/office/powerpoint/2010/main" val="263841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70C0E-892A-57F3-A53F-8BD27B4B2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78E1E684-95C9-FB8C-9BA4-C07C410CFC72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Training</a:t>
            </a:r>
            <a:r>
              <a:rPr lang="en-US" sz="3200" b="1">
                <a:solidFill>
                  <a:srgbClr val="D0631C"/>
                </a:solidFill>
                <a:latin typeface="Aptos Display"/>
                <a:ea typeface="+mn-lt"/>
                <a:cs typeface="+mn-lt"/>
                <a:sym typeface="Inter Bold"/>
              </a:rPr>
              <a:t> with blackleg</a:t>
            </a:r>
            <a:endParaRPr lang="en-US" sz="3200" b="1">
              <a:solidFill>
                <a:srgbClr val="D0631C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diagram of different types of food&#10;&#10;AI-generated content may be incorrect.">
            <a:extLst>
              <a:ext uri="{FF2B5EF4-FFF2-40B4-BE49-F238E27FC236}">
                <a16:creationId xmlns:a16="http://schemas.microsoft.com/office/drawing/2014/main" id="{64DAB23A-85ED-79CB-D642-C7A2A579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22" y="1602870"/>
            <a:ext cx="5110844" cy="437648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7801AE-12A9-3F16-71E7-A84733B68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567994"/>
              </p:ext>
            </p:extLst>
          </p:nvPr>
        </p:nvGraphicFramePr>
        <p:xfrm>
          <a:off x="6025815" y="1945105"/>
          <a:ext cx="6166160" cy="3017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04999">
                  <a:extLst>
                    <a:ext uri="{9D8B030D-6E8A-4147-A177-3AD203B41FA5}">
                      <a16:colId xmlns:a16="http://schemas.microsoft.com/office/drawing/2014/main" val="3096315739"/>
                    </a:ext>
                  </a:extLst>
                </a:gridCol>
                <a:gridCol w="1132966">
                  <a:extLst>
                    <a:ext uri="{9D8B030D-6E8A-4147-A177-3AD203B41FA5}">
                      <a16:colId xmlns:a16="http://schemas.microsoft.com/office/drawing/2014/main" val="210639084"/>
                    </a:ext>
                  </a:extLst>
                </a:gridCol>
                <a:gridCol w="912389">
                  <a:extLst>
                    <a:ext uri="{9D8B030D-6E8A-4147-A177-3AD203B41FA5}">
                      <a16:colId xmlns:a16="http://schemas.microsoft.com/office/drawing/2014/main" val="1008848333"/>
                    </a:ext>
                  </a:extLst>
                </a:gridCol>
                <a:gridCol w="1112917">
                  <a:extLst>
                    <a:ext uri="{9D8B030D-6E8A-4147-A177-3AD203B41FA5}">
                      <a16:colId xmlns:a16="http://schemas.microsoft.com/office/drawing/2014/main" val="639690620"/>
                    </a:ext>
                  </a:extLst>
                </a:gridCol>
                <a:gridCol w="1102889">
                  <a:extLst>
                    <a:ext uri="{9D8B030D-6E8A-4147-A177-3AD203B41FA5}">
                      <a16:colId xmlns:a16="http://schemas.microsoft.com/office/drawing/2014/main" val="41165072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Class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Precision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Recall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F1-Score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Support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937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Black Scurf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510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Blackleg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042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Common Scab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702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Dry Rot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474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Healthy Potatoes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2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Miscellaneous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800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Pink Rot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364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Overall Accuracy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0.76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68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35766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AE9BF5-422C-1820-59D1-8DE3942329D7}"/>
              </a:ext>
            </a:extLst>
          </p:cNvPr>
          <p:cNvSpPr/>
          <p:nvPr/>
        </p:nvSpPr>
        <p:spPr>
          <a:xfrm>
            <a:off x="538969" y="1021037"/>
            <a:ext cx="396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640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98A80-8F05-17E7-7A95-79365572F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295FA7-BE2F-4D77-5300-72BB09EACBAC}"/>
              </a:ext>
            </a:extLst>
          </p:cNvPr>
          <p:cNvSpPr/>
          <p:nvPr/>
        </p:nvSpPr>
        <p:spPr>
          <a:xfrm>
            <a:off x="538969" y="1021037"/>
            <a:ext cx="432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838A978-5E32-8E6B-66D3-07E029D3E6B9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Aptos Display"/>
                <a:ea typeface="+mn-lt"/>
                <a:cs typeface="+mn-lt"/>
                <a:sym typeface="Inter Bold"/>
              </a:rPr>
              <a:t>Training without blackleg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8" name="Picture 7" descr="A diagram of different types of food&#10;&#10;AI-generated content may be incorrect.">
            <a:extLst>
              <a:ext uri="{FF2B5EF4-FFF2-40B4-BE49-F238E27FC236}">
                <a16:creationId xmlns:a16="http://schemas.microsoft.com/office/drawing/2014/main" id="{2A727E83-869D-906E-9C1A-1E029E01A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22" y="1602870"/>
            <a:ext cx="5110844" cy="437648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A73264-0EE4-107A-2B78-7BE40A8CB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9504"/>
              </p:ext>
            </p:extLst>
          </p:nvPr>
        </p:nvGraphicFramePr>
        <p:xfrm>
          <a:off x="6025815" y="1945105"/>
          <a:ext cx="6166160" cy="2682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04999">
                  <a:extLst>
                    <a:ext uri="{9D8B030D-6E8A-4147-A177-3AD203B41FA5}">
                      <a16:colId xmlns:a16="http://schemas.microsoft.com/office/drawing/2014/main" val="3096315739"/>
                    </a:ext>
                  </a:extLst>
                </a:gridCol>
                <a:gridCol w="1132966">
                  <a:extLst>
                    <a:ext uri="{9D8B030D-6E8A-4147-A177-3AD203B41FA5}">
                      <a16:colId xmlns:a16="http://schemas.microsoft.com/office/drawing/2014/main" val="210639084"/>
                    </a:ext>
                  </a:extLst>
                </a:gridCol>
                <a:gridCol w="912389">
                  <a:extLst>
                    <a:ext uri="{9D8B030D-6E8A-4147-A177-3AD203B41FA5}">
                      <a16:colId xmlns:a16="http://schemas.microsoft.com/office/drawing/2014/main" val="1008848333"/>
                    </a:ext>
                  </a:extLst>
                </a:gridCol>
                <a:gridCol w="1112917">
                  <a:extLst>
                    <a:ext uri="{9D8B030D-6E8A-4147-A177-3AD203B41FA5}">
                      <a16:colId xmlns:a16="http://schemas.microsoft.com/office/drawing/2014/main" val="639690620"/>
                    </a:ext>
                  </a:extLst>
                </a:gridCol>
                <a:gridCol w="1102889">
                  <a:extLst>
                    <a:ext uri="{9D8B030D-6E8A-4147-A177-3AD203B41FA5}">
                      <a16:colId xmlns:a16="http://schemas.microsoft.com/office/drawing/2014/main" val="41165072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Class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Precision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Recall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F1-Score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Support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937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Black Scurf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510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Common Scab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0.95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702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Dry Rot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0.88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Arial"/>
                        </a:rPr>
                        <a:t>0.78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Arial"/>
                        </a:rPr>
                        <a:t>0.82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Arial"/>
                        </a:rPr>
                        <a:t>9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474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Healthy Potatoes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0.92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Arial"/>
                        </a:rPr>
                        <a:t>0.96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2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Miscellaneous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Arial"/>
                        </a:rPr>
                        <a:t>0.69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Arial"/>
                        </a:rPr>
                        <a:t>0.82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Arial"/>
                        </a:rPr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800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Pink Rot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Arial"/>
                        </a:rPr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Arial"/>
                        </a:rPr>
                        <a:t>0.86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Arial"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364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Overall Accuracy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/>
                        </a:rPr>
                        <a:t>0.88</a:t>
                      </a:r>
                      <a:endParaRPr lang="en-US" sz="1600">
                        <a:latin typeface="Arial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/>
                        </a:rPr>
                        <a:t>59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357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001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1019867" y="1382828"/>
            <a:ext cx="10058800" cy="4641600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>
              <a:solidFill>
                <a:srgbClr val="D0631C"/>
              </a:solidFill>
              <a:latin typeface="Arial"/>
              <a:cs typeface="Arial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4481600" y="1525884"/>
            <a:ext cx="3162800" cy="279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>
              <a:latin typeface="Arial"/>
              <a:cs typeface="Arial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4660267" y="2665942"/>
            <a:ext cx="28028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1600" b="1">
                <a:solidFill>
                  <a:schemeClr val="dk1"/>
                </a:solidFill>
                <a:latin typeface="Arial"/>
                <a:ea typeface="Roboto Medium"/>
                <a:cs typeface="Arial"/>
                <a:sym typeface="Roboto Medium"/>
              </a:rPr>
              <a:t>R</a:t>
            </a:r>
            <a:r>
              <a:rPr lang="de-DE" sz="1600" b="1" err="1">
                <a:solidFill>
                  <a:schemeClr val="dk1"/>
                </a:solidFill>
                <a:latin typeface="Arial"/>
                <a:ea typeface="Roboto Medium"/>
                <a:cs typeface="Arial"/>
                <a:sym typeface="Roboto Medium"/>
              </a:rPr>
              <a:t>eal</a:t>
            </a:r>
            <a:r>
              <a:rPr lang="de-DE" sz="1600" b="1">
                <a:solidFill>
                  <a:schemeClr val="dk1"/>
                </a:solidFill>
                <a:latin typeface="Arial"/>
                <a:ea typeface="Roboto Medium"/>
                <a:cs typeface="Arial"/>
                <a:sym typeface="Roboto Medium"/>
              </a:rPr>
              <a:t>-</a:t>
            </a:r>
            <a:r>
              <a:rPr lang="en-DE" sz="1600" b="1">
                <a:solidFill>
                  <a:schemeClr val="dk1"/>
                </a:solidFill>
                <a:latin typeface="Arial"/>
                <a:ea typeface="Roboto Medium"/>
                <a:cs typeface="Arial"/>
                <a:sym typeface="Roboto Medium"/>
              </a:rPr>
              <a:t>W</a:t>
            </a:r>
            <a:r>
              <a:rPr lang="de-DE" sz="1600" b="1" err="1">
                <a:solidFill>
                  <a:schemeClr val="dk1"/>
                </a:solidFill>
                <a:latin typeface="Arial"/>
                <a:ea typeface="Roboto Medium"/>
                <a:cs typeface="Arial"/>
                <a:sym typeface="Roboto Medium"/>
              </a:rPr>
              <a:t>orld</a:t>
            </a:r>
            <a:r>
              <a:rPr lang="en-DE" sz="1600" b="1">
                <a:solidFill>
                  <a:schemeClr val="dk1"/>
                </a:solidFill>
                <a:latin typeface="Arial"/>
                <a:ea typeface="Roboto Medium"/>
                <a:cs typeface="Arial"/>
                <a:sym typeface="Roboto Medium"/>
              </a:rPr>
              <a:t> </a:t>
            </a:r>
            <a:r>
              <a:rPr lang="de-DE" sz="1600" b="1" err="1">
                <a:solidFill>
                  <a:schemeClr val="dk1"/>
                </a:solidFill>
                <a:latin typeface="Arial"/>
                <a:ea typeface="Roboto Medium"/>
                <a:cs typeface="Arial"/>
                <a:sym typeface="Roboto Medium"/>
              </a:rPr>
              <a:t>Imagery</a:t>
            </a:r>
            <a:endParaRPr sz="1600" b="1">
              <a:solidFill>
                <a:schemeClr val="dk1"/>
              </a:solidFill>
              <a:latin typeface="Arial"/>
              <a:ea typeface="Roboto Medium"/>
              <a:cs typeface="Arial"/>
              <a:sym typeface="Roboto Medium"/>
            </a:endParaRPr>
          </a:p>
        </p:txBody>
      </p:sp>
      <p:sp>
        <p:nvSpPr>
          <p:cNvPr id="182" name="Google Shape;182;p20"/>
          <p:cNvSpPr/>
          <p:nvPr/>
        </p:nvSpPr>
        <p:spPr>
          <a:xfrm rot="5400000">
            <a:off x="5830867" y="4209935"/>
            <a:ext cx="436800" cy="429600"/>
          </a:xfrm>
          <a:prstGeom prst="rightArrow">
            <a:avLst>
              <a:gd name="adj1" fmla="val 34239"/>
              <a:gd name="adj2" fmla="val 5703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>
              <a:latin typeface="Arial"/>
              <a:cs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1171797" y="1525884"/>
            <a:ext cx="3162800" cy="279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>
              <a:latin typeface="Arial"/>
              <a:cs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1350467" y="2702160"/>
            <a:ext cx="2802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err="1">
                <a:solidFill>
                  <a:schemeClr val="dk1"/>
                </a:solidFill>
                <a:latin typeface="Arial"/>
                <a:ea typeface="Roboto Medium"/>
                <a:cs typeface="Arial"/>
                <a:sym typeface="Roboto Medium"/>
              </a:rPr>
              <a:t>Expand</a:t>
            </a:r>
            <a:r>
              <a:rPr lang="de-DE" sz="1600" b="1">
                <a:solidFill>
                  <a:schemeClr val="dk1"/>
                </a:solidFill>
                <a:latin typeface="Arial"/>
                <a:ea typeface="Roboto Medium"/>
                <a:cs typeface="Arial"/>
                <a:sym typeface="Roboto Medium"/>
              </a:rPr>
              <a:t> Dataset</a:t>
            </a:r>
            <a:endParaRPr sz="1600" b="1">
              <a:solidFill>
                <a:schemeClr val="dk1"/>
              </a:solidFill>
              <a:latin typeface="Arial"/>
              <a:ea typeface="Roboto Medium"/>
              <a:cs typeface="Arial"/>
              <a:sym typeface="Roboto Medium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1350467" y="3051794"/>
            <a:ext cx="2802800" cy="1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latin typeface="Arial"/>
                <a:cs typeface="Arial"/>
              </a:rPr>
              <a:t>Increase the volume and diversity of training images by sourcing potatoes from multiple regions, varieties and growth stages to boost model robustness.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 rot="5400000">
            <a:off x="2521064" y="4209935"/>
            <a:ext cx="436800" cy="429600"/>
          </a:xfrm>
          <a:prstGeom prst="rightArrow">
            <a:avLst>
              <a:gd name="adj1" fmla="val 34239"/>
              <a:gd name="adj2" fmla="val 5703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>
              <a:latin typeface="Arial"/>
              <a:cs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7791401" y="1525884"/>
            <a:ext cx="3162800" cy="279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>
              <a:latin typeface="Arial"/>
              <a:cs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7960775" y="2674320"/>
            <a:ext cx="3072287" cy="52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err="1">
                <a:solidFill>
                  <a:schemeClr val="dk1"/>
                </a:solidFill>
                <a:latin typeface="Arial"/>
                <a:ea typeface="Roboto Medium"/>
                <a:cs typeface="Arial"/>
                <a:sym typeface="Roboto Medium"/>
              </a:rPr>
              <a:t>Broaden</a:t>
            </a:r>
            <a:r>
              <a:rPr lang="de-DE" sz="1600" b="1">
                <a:solidFill>
                  <a:schemeClr val="dk1"/>
                </a:solidFill>
                <a:latin typeface="Arial"/>
                <a:ea typeface="Roboto Medium"/>
                <a:cs typeface="Arial"/>
                <a:sym typeface="Roboto Medium"/>
              </a:rPr>
              <a:t> Disease Coverage</a:t>
            </a:r>
            <a:endParaRPr lang="en-US" sz="1600" b="1">
              <a:solidFill>
                <a:schemeClr val="dk1"/>
              </a:solidFill>
              <a:latin typeface="Arial"/>
              <a:ea typeface="Roboto Medium"/>
              <a:cs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 rot="5400000">
            <a:off x="9140668" y="4209935"/>
            <a:ext cx="436800" cy="429600"/>
          </a:xfrm>
          <a:prstGeom prst="rightArrow">
            <a:avLst>
              <a:gd name="adj1" fmla="val 34239"/>
              <a:gd name="adj2" fmla="val 5703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2400">
              <a:latin typeface="Arial"/>
              <a:cs typeface="Arial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1717907" y="4837433"/>
            <a:ext cx="8765479" cy="107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1800" b="1">
                <a:solidFill>
                  <a:schemeClr val="lt1"/>
                </a:solidFill>
                <a:latin typeface="Arial"/>
                <a:cs typeface="Arial"/>
              </a:rPr>
              <a:t>Integrate diverse imagery and expanded disease categories to achieve robust, potato disease classification in real-world production environments.</a:t>
            </a:r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8704" y="1848695"/>
            <a:ext cx="652000" cy="6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067" y="1848696"/>
            <a:ext cx="651999" cy="65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4969" y="1848702"/>
            <a:ext cx="652000" cy="6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95" name="Google Shape;195;p20"/>
          <p:cNvSpPr/>
          <p:nvPr/>
        </p:nvSpPr>
        <p:spPr>
          <a:xfrm>
            <a:off x="4661600" y="3051794"/>
            <a:ext cx="2802800" cy="1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latin typeface="Arial"/>
                <a:cs typeface="Arial"/>
              </a:rPr>
              <a:t>Gather real-world photos directly from the production line’s conveyor belt, reflecting true lighting, motion blur and occlusions for reliable in-line classification.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7957733" y="3051794"/>
            <a:ext cx="2598361" cy="1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latin typeface="Arial"/>
                <a:cs typeface="Arial"/>
              </a:rPr>
              <a:t>Add images of additional potato diseases to ensure the algorithm detects and differentiates every relevant </a:t>
            </a:r>
            <a:r>
              <a:rPr lang="en-US" sz="1000">
                <a:ea typeface="+mn-lt"/>
                <a:cs typeface="+mn-lt"/>
              </a:rPr>
              <a:t>disease </a:t>
            </a:r>
            <a:r>
              <a:rPr lang="en-US" sz="1000">
                <a:latin typeface="Arial"/>
                <a:cs typeface="Arial"/>
              </a:rPr>
              <a:t>category.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767C2D-7274-AFB9-8AFD-288E854CD1DC}"/>
              </a:ext>
            </a:extLst>
          </p:cNvPr>
          <p:cNvSpPr/>
          <p:nvPr/>
        </p:nvSpPr>
        <p:spPr>
          <a:xfrm>
            <a:off x="538969" y="1021037"/>
            <a:ext cx="504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A214F40-FCC9-4408-6338-0C388FC99959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4187782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604926"/>
            <a:ext cx="10820400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>
                <a:latin typeface="Arial"/>
                <a:cs typeface="Arial"/>
              </a:rPr>
              <a:t>A Complete Guide to Data Augmentation</a:t>
            </a:r>
            <a:r>
              <a:rPr lang="en-DE" b="1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 Accessed 10 June 2025. https://www.datacamp.com/tutorial/complete-guide-data-augmentation.</a:t>
            </a:r>
            <a:br>
              <a:rPr lang="en-DE">
                <a:latin typeface="Arial"/>
                <a:cs typeface="Arial" panose="020B0604020202020204" pitchFamily="34" charset="0"/>
              </a:rPr>
            </a:br>
            <a:endParaRPr lang="en-US">
              <a:latin typeface="Arial"/>
              <a:cs typeface="Arial" panose="020B0604020202020204" pitchFamily="34" charset="0"/>
            </a:endParaRPr>
          </a:p>
          <a:p>
            <a:r>
              <a:rPr lang="en-DE" b="1">
                <a:latin typeface="Arial"/>
                <a:cs typeface="Arial"/>
              </a:rPr>
              <a:t>Erdem (</a:t>
            </a:r>
            <a:r>
              <a:rPr lang="en-DE" b="1" err="1">
                <a:latin typeface="Arial"/>
                <a:cs typeface="Arial"/>
              </a:rPr>
              <a:t>burnpiro</a:t>
            </a:r>
            <a:r>
              <a:rPr lang="en-DE" b="1">
                <a:latin typeface="Arial"/>
                <a:cs typeface="Arial"/>
              </a:rPr>
              <a:t>)</a:t>
            </a:r>
            <a:r>
              <a:rPr lang="en-DE">
                <a:latin typeface="Arial"/>
                <a:cs typeface="Arial"/>
              </a:rPr>
              <a:t>,</a:t>
            </a:r>
            <a:r>
              <a:rPr lang="en-DE" b="1">
                <a:latin typeface="Arial"/>
                <a:cs typeface="Arial"/>
              </a:rPr>
              <a:t> 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Kemal. ‘T-SNE Clearly Explained’. TDS Archive (blog), 21 July 2022. https://medium.com/data-science/t-sne-clearly-explained-d84c537f53a.</a:t>
            </a:r>
            <a:br>
              <a:rPr lang="en-DE">
                <a:latin typeface="Arial"/>
                <a:ea typeface="Inter Light"/>
              </a:rPr>
            </a:br>
            <a:endParaRPr lang="en-DE">
              <a:solidFill>
                <a:srgbClr val="000000"/>
              </a:solidFill>
              <a:latin typeface="Arial"/>
              <a:ea typeface="Inter Light"/>
              <a:cs typeface="Arial"/>
            </a:endParaRPr>
          </a:p>
          <a:p>
            <a:r>
              <a:rPr lang="en-DE" b="1">
                <a:latin typeface="Arial"/>
                <a:cs typeface="Arial"/>
              </a:rPr>
              <a:t>Gulli, Antonio, and Sujit Pal,</a:t>
            </a:r>
            <a:r>
              <a:rPr lang="en-DE">
                <a:latin typeface="Arial"/>
                <a:cs typeface="Arial"/>
              </a:rPr>
              <a:t> 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Deep Learning with </a:t>
            </a:r>
            <a:r>
              <a:rPr lang="en-DE" err="1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Keras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. </a:t>
            </a:r>
            <a:r>
              <a:rPr lang="en-DE" err="1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Packt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 Publishing Ltd, 2017. https://books.google.com/books?hl=en&amp;lr=&amp;id=20EwDwAAQBAJ&amp;oi=fnd&amp;pg=PP1&amp;dq=info:dtP3ug-T4p4J:scholar.google.com&amp;ots=lJcE9meUO0&amp;sig=VsR7KO3VLkEqTE78kRGPW2uQaGk.</a:t>
            </a:r>
            <a:br>
              <a:rPr lang="en-DE">
                <a:latin typeface="Arial"/>
                <a:ea typeface="Inter Light"/>
              </a:rPr>
            </a:br>
            <a:endParaRPr lang="en-DE">
              <a:solidFill>
                <a:srgbClr val="000000"/>
              </a:solidFill>
              <a:latin typeface="Arial"/>
              <a:ea typeface="Inter Light"/>
              <a:cs typeface="Arial"/>
            </a:endParaRPr>
          </a:p>
          <a:p>
            <a:r>
              <a:rPr lang="en-DE" b="1">
                <a:latin typeface="Arial"/>
                <a:cs typeface="Arial"/>
              </a:rPr>
              <a:t>Kaggle,</a:t>
            </a:r>
            <a:r>
              <a:rPr lang="en-DE">
                <a:latin typeface="Arial"/>
                <a:cs typeface="Arial"/>
              </a:rPr>
              <a:t> Potato Diseases Datasets</a:t>
            </a:r>
            <a:r>
              <a:rPr lang="en-DE">
                <a:solidFill>
                  <a:srgbClr val="000000"/>
                </a:solidFill>
                <a:latin typeface="Arial"/>
                <a:cs typeface="Arial"/>
              </a:rPr>
              <a:t>,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 Accessed 10 June 2025. </a:t>
            </a:r>
            <a:r>
              <a:rPr lang="en-US">
                <a:solidFill>
                  <a:srgbClr val="000000"/>
                </a:solidFill>
                <a:latin typeface="Arial"/>
                <a:ea typeface="+mn-lt"/>
                <a:cs typeface="Arial"/>
              </a:rPr>
              <a:t>https://www.kaggle.com/datasets/mukaffimoin/potato-diseases-datasets</a:t>
            </a:r>
            <a:br>
              <a:rPr lang="en-DE">
                <a:latin typeface="Arial"/>
                <a:cs typeface="Arial" panose="020B0604020202020204" pitchFamily="34" charset="0"/>
              </a:rPr>
            </a:br>
            <a:endParaRPr lang="en-DE">
              <a:latin typeface="Arial"/>
              <a:cs typeface="Arial" panose="020B0604020202020204" pitchFamily="34" charset="0"/>
            </a:endParaRPr>
          </a:p>
          <a:p>
            <a:r>
              <a:rPr lang="en-DE">
                <a:latin typeface="Arial"/>
                <a:cs typeface="Arial"/>
              </a:rPr>
              <a:t>‘</a:t>
            </a:r>
            <a:r>
              <a:rPr lang="en-DE" b="1">
                <a:latin typeface="Arial"/>
                <a:cs typeface="Arial"/>
              </a:rPr>
              <a:t>K-Means Clustering,</a:t>
            </a:r>
            <a:r>
              <a:rPr lang="en-DE">
                <a:latin typeface="Arial"/>
                <a:cs typeface="Arial"/>
              </a:rPr>
              <a:t> 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In Wikipedia, 13 March 2025. https://en.wikipedia.org/w/index.php?title=K-means_clustering&amp;oldid=1280238914.</a:t>
            </a:r>
            <a:br>
              <a:rPr lang="en-DE">
                <a:latin typeface="Arial"/>
                <a:ea typeface="Inter Light"/>
              </a:rPr>
            </a:br>
            <a:endParaRPr lang="en-DE">
              <a:solidFill>
                <a:srgbClr val="000000"/>
              </a:solidFill>
              <a:latin typeface="Arial"/>
              <a:ea typeface="Inter Light"/>
              <a:cs typeface="Arial"/>
            </a:endParaRPr>
          </a:p>
          <a:p>
            <a:r>
              <a:rPr lang="en-DE" b="1">
                <a:latin typeface="Arial"/>
                <a:cs typeface="Arial"/>
              </a:rPr>
              <a:t>Potato, Identifying Diseases,</a:t>
            </a:r>
            <a:r>
              <a:rPr lang="en-DE">
                <a:latin typeface="Arial"/>
                <a:cs typeface="Arial"/>
              </a:rPr>
              <a:t> 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Vegetable : Center for Agriculture, Food, and the Environment at UMass Amherst’, 6 September 2022. https://www.umass.edu/agriculture-food-environment/vegetable/fact-sheets/potato-identifying-diseases.</a:t>
            </a:r>
            <a:br>
              <a:rPr lang="en-DE">
                <a:latin typeface="Arial"/>
                <a:cs typeface="Arial" panose="020B0604020202020204" pitchFamily="34" charset="0"/>
              </a:rPr>
            </a:br>
            <a:endParaRPr lang="en-DE">
              <a:latin typeface="Arial"/>
              <a:cs typeface="Arial" panose="020B0604020202020204" pitchFamily="34" charset="0"/>
            </a:endParaRPr>
          </a:p>
          <a:p>
            <a:r>
              <a:rPr lang="en-DE" b="1" err="1">
                <a:latin typeface="Arial"/>
                <a:cs typeface="Arial"/>
              </a:rPr>
              <a:t>Rastovski</a:t>
            </a:r>
            <a:r>
              <a:rPr lang="en-DE">
                <a:latin typeface="Arial"/>
                <a:cs typeface="Arial"/>
              </a:rPr>
              <a:t>, 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A., and Aren Jacob Huibert van Es. Storage of Potatoes: Post-Harvest </a:t>
            </a:r>
            <a:r>
              <a:rPr lang="en-DE" err="1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Behaviour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, Store Design, Storage Practice, Handling. Wageningen: Centre for Agriculture Publishing and Documentation, 1981.</a:t>
            </a:r>
            <a:br>
              <a:rPr lang="en-DE">
                <a:latin typeface="Arial"/>
                <a:ea typeface="Inter Light"/>
              </a:rPr>
            </a:br>
            <a:endParaRPr lang="en-DE">
              <a:solidFill>
                <a:srgbClr val="000000"/>
              </a:solidFill>
              <a:latin typeface="Arial"/>
              <a:ea typeface="Inter Light"/>
              <a:cs typeface="Arial"/>
            </a:endParaRPr>
          </a:p>
          <a:p>
            <a:r>
              <a:rPr lang="en-DE" b="1">
                <a:latin typeface="Arial"/>
                <a:cs typeface="Arial"/>
              </a:rPr>
              <a:t>Regina,</a:t>
            </a:r>
            <a:r>
              <a:rPr lang="en-DE">
                <a:latin typeface="Arial"/>
                <a:cs typeface="Arial"/>
              </a:rPr>
              <a:t> 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‘Potato Diseases &amp; Common Pests’. </a:t>
            </a:r>
            <a:r>
              <a:rPr lang="en-DE" err="1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Plantura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 (blog), 18 October 2021. https://plantura.garden/uk/vegetables/potatoes/potato-diseases.</a:t>
            </a:r>
            <a:br>
              <a:rPr lang="en-DE">
                <a:latin typeface="Arial"/>
                <a:ea typeface="Inter Light"/>
              </a:rPr>
            </a:br>
            <a:endParaRPr lang="en-DE">
              <a:solidFill>
                <a:srgbClr val="000000"/>
              </a:solidFill>
              <a:latin typeface="Arial"/>
              <a:ea typeface="Inter Light"/>
              <a:cs typeface="Arial"/>
            </a:endParaRPr>
          </a:p>
          <a:p>
            <a:r>
              <a:rPr lang="en-DE" b="1">
                <a:latin typeface="Arial"/>
                <a:cs typeface="Arial"/>
              </a:rPr>
              <a:t>Tan, </a:t>
            </a:r>
            <a:r>
              <a:rPr lang="en-DE" b="1" err="1">
                <a:latin typeface="Arial"/>
                <a:cs typeface="Arial"/>
              </a:rPr>
              <a:t>Mingxing</a:t>
            </a:r>
            <a:r>
              <a:rPr lang="en-DE" b="1">
                <a:latin typeface="Arial"/>
                <a:cs typeface="Arial"/>
              </a:rPr>
              <a:t>, and Quoc V. Le. 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‘EfficientNetV2: Smaller Models and Faster Training’. </a:t>
            </a:r>
            <a:r>
              <a:rPr lang="en-DE" err="1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arXiv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, 23 June 2021. https://doi.org/10.48550/arXiv.2104.00298.</a:t>
            </a:r>
            <a:br>
              <a:rPr lang="en-DE">
                <a:latin typeface="Arial"/>
                <a:ea typeface="Inter Light"/>
              </a:rPr>
            </a:br>
            <a:endParaRPr lang="en-DE">
              <a:solidFill>
                <a:srgbClr val="000000"/>
              </a:solidFill>
              <a:latin typeface="Arial"/>
              <a:ea typeface="Inter Light"/>
              <a:cs typeface="Arial"/>
            </a:endParaRPr>
          </a:p>
          <a:p>
            <a:r>
              <a:rPr lang="en-DE" b="1">
                <a:latin typeface="Arial"/>
                <a:cs typeface="Arial"/>
              </a:rPr>
              <a:t>T-Distributed Stochastic Neighbor Embedding (t-SNE</a:t>
            </a:r>
            <a:r>
              <a:rPr lang="en-DE">
                <a:latin typeface="Arial"/>
                <a:cs typeface="Arial"/>
              </a:rPr>
              <a:t>),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 Dimensionality Reduction Techniques  (4/5), 2024. 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  <a:hlinkClick r:id="rId2"/>
              </a:rPr>
              <a:t>https://www.youtube.com/watch?v=U-s8q6HshZw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.</a:t>
            </a:r>
            <a:b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</a:br>
            <a:endParaRPr lang="en-DE">
              <a:solidFill>
                <a:srgbClr val="000000"/>
              </a:solidFill>
              <a:latin typeface="Arial"/>
              <a:ea typeface="Inter Light"/>
              <a:cs typeface="Arial"/>
            </a:endParaRPr>
          </a:p>
          <a:p>
            <a:r>
              <a:rPr lang="en-DE" b="1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TensorFlow</a:t>
            </a:r>
            <a:r>
              <a:rPr lang="en-DE">
                <a:solidFill>
                  <a:srgbClr val="000000"/>
                </a:solidFill>
                <a:latin typeface="Arial"/>
                <a:ea typeface="Inter Light"/>
                <a:cs typeface="Arial"/>
              </a:rPr>
              <a:t>. ‘Introduction to TensorFlow’. Accessed 10 June 2025. https://www.tensorflow.org/learn.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0751DA-B46D-50C7-A623-437BEE96CDB4}"/>
              </a:ext>
            </a:extLst>
          </p:cNvPr>
          <p:cNvSpPr/>
          <p:nvPr/>
        </p:nvSpPr>
        <p:spPr>
          <a:xfrm>
            <a:off x="538969" y="1021037"/>
            <a:ext cx="216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C6FE8-2DE8-CFEE-435D-DC515B1BAD3B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631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33D014-F4AA-8D79-BF94-9461CCD12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F8BE4C6E-AED5-CB0C-D985-18E64B85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46F018-4A22-4D13-0A6E-FFC2966EC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60" name="Freeform: Shape 19">
            <a:extLst>
              <a:ext uri="{FF2B5EF4-FFF2-40B4-BE49-F238E27FC236}">
                <a16:creationId xmlns:a16="http://schemas.microsoft.com/office/drawing/2014/main" id="{1BE12E5A-9C0F-008E-96DF-0F42B8277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Freeform: Shape 21">
            <a:extLst>
              <a:ext uri="{FF2B5EF4-FFF2-40B4-BE49-F238E27FC236}">
                <a16:creationId xmlns:a16="http://schemas.microsoft.com/office/drawing/2014/main" id="{096EF511-CE82-8E39-43A3-1CE4FA152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B31BBE3-5B83-E795-C77C-58989B040243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chemeClr val="bg1"/>
                </a:solidFill>
                <a:latin typeface="+mj-lt"/>
                <a:ea typeface="+mj-ea"/>
                <a:cs typeface="+mj-cs"/>
                <a:sym typeface="Inter Bold"/>
              </a:rPr>
              <a:t>Use Case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E8D353-B755-9745-782C-8D0450114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596990-FE50-2B43-B3CF-5E45333B260C}"/>
              </a:ext>
            </a:extLst>
          </p:cNvPr>
          <p:cNvSpPr/>
          <p:nvPr/>
        </p:nvSpPr>
        <p:spPr>
          <a:xfrm>
            <a:off x="470869" y="4533204"/>
            <a:ext cx="38354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12F95-C5CD-68BF-090E-25B66A8127D5}"/>
              </a:ext>
            </a:extLst>
          </p:cNvPr>
          <p:cNvSpPr/>
          <p:nvPr/>
        </p:nvSpPr>
        <p:spPr>
          <a:xfrm>
            <a:off x="526269" y="1021037"/>
            <a:ext cx="3780000" cy="1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B9A5A1-3686-2F64-D27D-4EC0403FE484}"/>
              </a:ext>
            </a:extLst>
          </p:cNvPr>
          <p:cNvSpPr/>
          <p:nvPr/>
        </p:nvSpPr>
        <p:spPr>
          <a:xfrm>
            <a:off x="290408" y="4430371"/>
            <a:ext cx="4368069" cy="295552"/>
          </a:xfrm>
          <a:prstGeom prst="rect">
            <a:avLst/>
          </a:prstGeom>
          <a:solidFill>
            <a:srgbClr val="D0631C"/>
          </a:solidFill>
          <a:ln>
            <a:solidFill>
              <a:srgbClr val="D06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17DF5-30C7-0AD7-C19F-9AC7FEF3DE41}"/>
              </a:ext>
            </a:extLst>
          </p:cNvPr>
          <p:cNvSpPr txBox="1"/>
          <p:nvPr/>
        </p:nvSpPr>
        <p:spPr>
          <a:xfrm>
            <a:off x="477980" y="1315683"/>
            <a:ext cx="3632147" cy="2815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err="1">
                <a:solidFill>
                  <a:schemeClr val="bg1"/>
                </a:solidFill>
              </a:rPr>
              <a:t>Potato</a:t>
            </a:r>
            <a:r>
              <a:rPr lang="de-DE" sz="2000">
                <a:solidFill>
                  <a:schemeClr val="bg1"/>
                </a:solidFill>
              </a:rPr>
              <a:t> </a:t>
            </a:r>
            <a:r>
              <a:rPr lang="de-DE" sz="2000" err="1">
                <a:solidFill>
                  <a:schemeClr val="bg1"/>
                </a:solidFill>
              </a:rPr>
              <a:t>farmers</a:t>
            </a:r>
            <a:r>
              <a:rPr lang="de-DE" sz="2000">
                <a:solidFill>
                  <a:schemeClr val="bg1"/>
                </a:solidFill>
              </a:rPr>
              <a:t> </a:t>
            </a:r>
            <a:r>
              <a:rPr lang="de-DE" sz="2000" err="1">
                <a:solidFill>
                  <a:schemeClr val="bg1"/>
                </a:solidFill>
              </a:rPr>
              <a:t>sort</a:t>
            </a:r>
            <a:r>
              <a:rPr lang="de-DE" sz="2000">
                <a:solidFill>
                  <a:schemeClr val="bg1"/>
                </a:solidFill>
              </a:rPr>
              <a:t> multiple </a:t>
            </a:r>
            <a:r>
              <a:rPr lang="de-DE" sz="2000" err="1">
                <a:solidFill>
                  <a:schemeClr val="bg1"/>
                </a:solidFill>
              </a:rPr>
              <a:t>million</a:t>
            </a:r>
            <a:r>
              <a:rPr lang="de-DE" sz="2000">
                <a:solidFill>
                  <a:schemeClr val="bg1"/>
                </a:solidFill>
              </a:rPr>
              <a:t> </a:t>
            </a:r>
            <a:r>
              <a:rPr lang="de-DE" sz="2000" err="1">
                <a:solidFill>
                  <a:schemeClr val="bg1"/>
                </a:solidFill>
              </a:rPr>
              <a:t>tubers</a:t>
            </a:r>
            <a:r>
              <a:rPr lang="de-DE" sz="2000">
                <a:solidFill>
                  <a:schemeClr val="bg1"/>
                </a:solidFill>
              </a:rPr>
              <a:t> </a:t>
            </a:r>
            <a:r>
              <a:rPr lang="de-DE" sz="2000" err="1">
                <a:solidFill>
                  <a:schemeClr val="bg1"/>
                </a:solidFill>
              </a:rPr>
              <a:t>manually</a:t>
            </a:r>
            <a:endParaRPr lang="de-DE" sz="20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err="1">
                <a:solidFill>
                  <a:schemeClr val="bg1"/>
                </a:solidFill>
              </a:rPr>
              <a:t>Shortage</a:t>
            </a:r>
            <a:r>
              <a:rPr lang="de-DE" sz="2000">
                <a:solidFill>
                  <a:schemeClr val="bg1"/>
                </a:solidFill>
              </a:rPr>
              <a:t> </a:t>
            </a:r>
            <a:r>
              <a:rPr lang="de-DE" sz="2000" err="1">
                <a:solidFill>
                  <a:schemeClr val="bg1"/>
                </a:solidFill>
              </a:rPr>
              <a:t>of</a:t>
            </a:r>
            <a:r>
              <a:rPr lang="de-DE" sz="2000">
                <a:solidFill>
                  <a:schemeClr val="bg1"/>
                </a:solidFill>
              </a:rPr>
              <a:t> </a:t>
            </a:r>
            <a:r>
              <a:rPr lang="de-DE" sz="2000" err="1">
                <a:solidFill>
                  <a:schemeClr val="bg1"/>
                </a:solidFill>
              </a:rPr>
              <a:t>workers</a:t>
            </a:r>
            <a:r>
              <a:rPr lang="de-DE" sz="2000">
                <a:solidFill>
                  <a:schemeClr val="bg1"/>
                </a:solidFill>
              </a:rPr>
              <a:t> </a:t>
            </a:r>
            <a:r>
              <a:rPr lang="de-DE" sz="2000" err="1">
                <a:solidFill>
                  <a:schemeClr val="bg1"/>
                </a:solidFill>
              </a:rPr>
              <a:t>raises</a:t>
            </a:r>
            <a:r>
              <a:rPr lang="de-DE" sz="2000">
                <a:solidFill>
                  <a:schemeClr val="bg1"/>
                </a:solidFill>
              </a:rPr>
              <a:t> </a:t>
            </a:r>
            <a:r>
              <a:rPr lang="de-DE" sz="2000" err="1">
                <a:solidFill>
                  <a:schemeClr val="bg1"/>
                </a:solidFill>
              </a:rPr>
              <a:t>wages</a:t>
            </a:r>
            <a:r>
              <a:rPr lang="de-DE" sz="2000">
                <a:solidFill>
                  <a:schemeClr val="bg1"/>
                </a:solidFill>
              </a:rPr>
              <a:t> and </a:t>
            </a:r>
            <a:r>
              <a:rPr lang="de-DE" sz="2000" err="1">
                <a:solidFill>
                  <a:schemeClr val="bg1"/>
                </a:solidFill>
              </a:rPr>
              <a:t>reduces</a:t>
            </a:r>
            <a:r>
              <a:rPr lang="de-DE" sz="2000">
                <a:solidFill>
                  <a:schemeClr val="bg1"/>
                </a:solidFill>
              </a:rPr>
              <a:t> </a:t>
            </a:r>
            <a:r>
              <a:rPr lang="de-DE" sz="2000" err="1">
                <a:solidFill>
                  <a:schemeClr val="bg1"/>
                </a:solidFill>
              </a:rPr>
              <a:t>capacities</a:t>
            </a:r>
            <a:endParaRPr lang="de-DE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sym typeface="Wingdings" panose="05000000000000000000" pitchFamily="2" charset="2"/>
              </a:rPr>
              <a:t> Optical </a:t>
            </a:r>
            <a:r>
              <a:rPr lang="de-DE" sz="2000" err="1">
                <a:solidFill>
                  <a:schemeClr val="bg1"/>
                </a:solidFill>
                <a:sym typeface="Wingdings" panose="05000000000000000000" pitchFamily="2" charset="2"/>
              </a:rPr>
              <a:t>potato</a:t>
            </a:r>
            <a:r>
              <a:rPr lang="de-DE" sz="200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000" err="1">
                <a:solidFill>
                  <a:schemeClr val="bg1"/>
                </a:solidFill>
                <a:sym typeface="Wingdings" panose="05000000000000000000" pitchFamily="2" charset="2"/>
              </a:rPr>
              <a:t>sorter</a:t>
            </a:r>
            <a:endParaRPr lang="de-DE" sz="2000">
              <a:solidFill>
                <a:schemeClr val="bg1"/>
              </a:solidFill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5CF8A3AD-79CE-8B2F-4CEC-B4A6AB5446DA}"/>
              </a:ext>
            </a:extLst>
          </p:cNvPr>
          <p:cNvSpPr txBox="1"/>
          <p:nvPr/>
        </p:nvSpPr>
        <p:spPr>
          <a:xfrm>
            <a:off x="96462" y="6649063"/>
            <a:ext cx="7184121" cy="148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FFFFFF">
                    <a:alpha val="42745"/>
                  </a:srgbClr>
                </a:solidFill>
                <a:latin typeface="Arial"/>
                <a:cs typeface="Arial"/>
              </a:rPr>
              <a:t>Abb</a:t>
            </a:r>
            <a:r>
              <a:rPr lang="en-US" sz="800">
                <a:solidFill>
                  <a:srgbClr val="FFFFFF">
                    <a:alpha val="42745"/>
                  </a:srgbClr>
                </a:solidFill>
                <a:latin typeface="Arial"/>
                <a:ea typeface="+mn-lt"/>
                <a:cs typeface="Arial"/>
              </a:rPr>
              <a:t> 2. </a:t>
            </a:r>
            <a:r>
              <a:rPr lang="en-US" sz="800" err="1">
                <a:solidFill>
                  <a:srgbClr val="FFFFFF">
                    <a:alpha val="42745"/>
                  </a:srgbClr>
                </a:solidFill>
                <a:latin typeface="Arial"/>
                <a:ea typeface="+mn-lt"/>
                <a:cs typeface="Arial"/>
              </a:rPr>
              <a:t>Wevano</a:t>
            </a:r>
            <a:r>
              <a:rPr lang="en-US" sz="800">
                <a:solidFill>
                  <a:srgbClr val="FFFFFF">
                    <a:alpha val="42745"/>
                  </a:srgbClr>
                </a:solidFill>
                <a:latin typeface="Arial"/>
                <a:ea typeface="+mn-lt"/>
                <a:cs typeface="Arial"/>
              </a:rPr>
              <a:t>: </a:t>
            </a:r>
            <a:r>
              <a:rPr lang="en-US" sz="800" err="1">
                <a:solidFill>
                  <a:srgbClr val="FFFFFF">
                    <a:alpha val="42745"/>
                  </a:srgbClr>
                </a:solidFill>
                <a:latin typeface="Arial"/>
                <a:ea typeface="+mn-lt"/>
                <a:cs typeface="Arial"/>
              </a:rPr>
              <a:t>Sortieren</a:t>
            </a:r>
            <a:r>
              <a:rPr lang="en-US" sz="800">
                <a:solidFill>
                  <a:srgbClr val="FFFFFF">
                    <a:alpha val="42745"/>
                  </a:srgbClr>
                </a:solidFill>
                <a:latin typeface="Arial"/>
                <a:ea typeface="+mn-lt"/>
                <a:cs typeface="Arial"/>
              </a:rPr>
              <a:t>, https://wevano.nl/de/agrarisch/sortieren/,</a:t>
            </a:r>
            <a:r>
              <a:rPr lang="en-US"/>
              <a:t> </a:t>
            </a:r>
            <a:r>
              <a:rPr lang="en-US" sz="800">
                <a:solidFill>
                  <a:srgbClr val="FFFFFF">
                    <a:alpha val="42745"/>
                  </a:srgbClr>
                </a:solidFill>
                <a:latin typeface="Arial"/>
                <a:ea typeface="+mn-lt"/>
                <a:cs typeface="Arial"/>
              </a:rPr>
              <a:t>18.02.2018</a:t>
            </a:r>
            <a:endParaRPr lang="en-US">
              <a:solidFill>
                <a:srgbClr val="000000"/>
              </a:solidFill>
              <a:latin typeface="Apto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41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A4196-0D45-EBC2-61C1-E4C7EFCA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A5BBB7-0E04-365B-AC1E-FB2C1F394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42AE3BF9-3BEA-D7AA-AF38-286F0A5DE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A07DB9-ACB6-C5B9-8485-6EEBEF471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-141" r="18644" b="141"/>
          <a:stretch>
            <a:fillRect/>
          </a:stretch>
        </p:blipFill>
        <p:spPr>
          <a:xfrm>
            <a:off x="5220430" y="10"/>
            <a:ext cx="741283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701CF5-E0CC-A74C-C5A3-B68F417A323D}"/>
              </a:ext>
            </a:extLst>
          </p:cNvPr>
          <p:cNvSpPr/>
          <p:nvPr/>
        </p:nvSpPr>
        <p:spPr>
          <a:xfrm>
            <a:off x="532130" y="2466906"/>
            <a:ext cx="3743841" cy="263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CD2E08-CBA7-1521-5F30-5B794FD9C7BE}"/>
              </a:ext>
            </a:extLst>
          </p:cNvPr>
          <p:cNvSpPr txBox="1"/>
          <p:nvPr/>
        </p:nvSpPr>
        <p:spPr>
          <a:xfrm>
            <a:off x="408944" y="1447252"/>
            <a:ext cx="383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>
                <a:solidFill>
                  <a:srgbClr val="D0631C"/>
                </a:solidFill>
              </a:rPr>
              <a:t>Problem Statement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>
                <a:solidFill>
                  <a:srgbClr val="D0631C"/>
                </a:solidFill>
              </a:rPr>
              <a:t>Dataset Description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err="1">
                <a:solidFill>
                  <a:srgbClr val="D0631C"/>
                </a:solidFill>
              </a:rPr>
              <a:t>Exploratory</a:t>
            </a:r>
            <a:r>
              <a:rPr lang="de-DE">
                <a:solidFill>
                  <a:srgbClr val="D0631C"/>
                </a:solidFill>
              </a:rPr>
              <a:t> Data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err="1">
                <a:solidFill>
                  <a:srgbClr val="D0631C"/>
                </a:solidFill>
              </a:rPr>
              <a:t>Preprocessing</a:t>
            </a:r>
            <a:endParaRPr lang="de-DE">
              <a:solidFill>
                <a:srgbClr val="D0631C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>
                <a:solidFill>
                  <a:srgbClr val="D0631C"/>
                </a:solidFill>
              </a:rPr>
              <a:t>Models </a:t>
            </a:r>
            <a:r>
              <a:rPr lang="de-DE" err="1">
                <a:solidFill>
                  <a:srgbClr val="D0631C"/>
                </a:solidFill>
              </a:rPr>
              <a:t>Used</a:t>
            </a:r>
            <a:endParaRPr lang="de-DE">
              <a:solidFill>
                <a:srgbClr val="D0631C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>
                <a:solidFill>
                  <a:srgbClr val="D0631C"/>
                </a:solidFill>
              </a:rPr>
              <a:t>Evaluation </a:t>
            </a:r>
            <a:r>
              <a:rPr lang="de-DE" err="1">
                <a:solidFill>
                  <a:srgbClr val="D0631C"/>
                </a:solidFill>
              </a:rPr>
              <a:t>Metrics</a:t>
            </a:r>
            <a:endParaRPr lang="de-DE">
              <a:solidFill>
                <a:srgbClr val="D0631C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err="1">
                <a:solidFill>
                  <a:srgbClr val="D0631C"/>
                </a:solidFill>
              </a:rPr>
              <a:t>Conclusion</a:t>
            </a:r>
            <a:r>
              <a:rPr lang="de-DE">
                <a:solidFill>
                  <a:srgbClr val="D0631C"/>
                </a:solidFill>
              </a:rPr>
              <a:t> &amp; Future Work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>
                <a:solidFill>
                  <a:srgbClr val="D0631C"/>
                </a:solidFill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endParaRPr lang="de-DE">
              <a:solidFill>
                <a:srgbClr val="D0631C"/>
              </a:solidFill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B4FD9A2-2BFB-0FD0-A39F-72203ECE3FDB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2D5C03-AB55-82F1-E980-D65406219E46}"/>
              </a:ext>
            </a:extLst>
          </p:cNvPr>
          <p:cNvSpPr/>
          <p:nvPr/>
        </p:nvSpPr>
        <p:spPr>
          <a:xfrm>
            <a:off x="526269" y="1021037"/>
            <a:ext cx="378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6B27DFE9-435B-AF01-B80B-794CA60AAD1E}"/>
              </a:ext>
            </a:extLst>
          </p:cNvPr>
          <p:cNvSpPr txBox="1"/>
          <p:nvPr/>
        </p:nvSpPr>
        <p:spPr>
          <a:xfrm>
            <a:off x="96462" y="6649063"/>
            <a:ext cx="7184121" cy="148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Abb</a:t>
            </a: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Arial"/>
                <a:ea typeface="+mn-lt"/>
                <a:cs typeface="Arial"/>
              </a:rPr>
              <a:t> 3. Hendrik Lüdemann, Potato Harvest,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Arial"/>
                <a:ea typeface="+mn-lt"/>
                <a:cs typeface="Arial"/>
              </a:rPr>
              <a:t>2022</a:t>
            </a:r>
            <a:endParaRPr lang="en-US">
              <a:solidFill>
                <a:schemeClr val="bg1">
                  <a:lumMod val="65000"/>
                </a:schemeClr>
              </a:solidFill>
              <a:latin typeface="Apto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50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8DE61-803B-423E-F822-9B24214A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EFE1B0D-E556-D9A4-C445-8658D25BC01E}"/>
              </a:ext>
            </a:extLst>
          </p:cNvPr>
          <p:cNvSpPr txBox="1"/>
          <p:nvPr/>
        </p:nvSpPr>
        <p:spPr>
          <a:xfrm>
            <a:off x="87055" y="6598404"/>
            <a:ext cx="776545" cy="132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rgbClr val="000000">
                    <a:alpha val="42745"/>
                  </a:srgbClr>
                </a:solidFill>
                <a:latin typeface="Arial"/>
                <a:ea typeface="Inter"/>
                <a:cs typeface="Arial"/>
                <a:sym typeface="Inter"/>
              </a:rPr>
              <a:t>Abb 3. Bosch</a:t>
            </a:r>
          </a:p>
        </p:txBody>
      </p:sp>
      <p:pic>
        <p:nvPicPr>
          <p:cNvPr id="3" name="Picture 2" descr="A group of eggs with brown spots&#10;&#10;AI-generated content may be incorrect.">
            <a:extLst>
              <a:ext uri="{FF2B5EF4-FFF2-40B4-BE49-F238E27FC236}">
                <a16:creationId xmlns:a16="http://schemas.microsoft.com/office/drawing/2014/main" id="{46FECA11-18C9-3104-6906-01FEF050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6988"/>
            <a:ext cx="12192000" cy="523494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9BBCC2AA-3977-C114-8FF9-48D4FBDCE4B4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Problem Statement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3234D-E657-0A35-54D5-7176D74FBFFD}"/>
              </a:ext>
            </a:extLst>
          </p:cNvPr>
          <p:cNvSpPr/>
          <p:nvPr/>
        </p:nvSpPr>
        <p:spPr>
          <a:xfrm>
            <a:off x="526269" y="1021037"/>
            <a:ext cx="378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C9AB9B-CC13-DE00-FD1A-7201D0921E16}"/>
              </a:ext>
            </a:extLst>
          </p:cNvPr>
          <p:cNvSpPr/>
          <p:nvPr/>
        </p:nvSpPr>
        <p:spPr>
          <a:xfrm>
            <a:off x="2413000" y="3359149"/>
            <a:ext cx="2355702" cy="1677713"/>
          </a:xfrm>
          <a:prstGeom prst="ellipse">
            <a:avLst/>
          </a:prstGeom>
          <a:noFill/>
          <a:ln>
            <a:solidFill>
              <a:srgbClr val="D06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773796-CF74-638E-0BB5-128F6C0FC386}"/>
              </a:ext>
            </a:extLst>
          </p:cNvPr>
          <p:cNvSpPr/>
          <p:nvPr/>
        </p:nvSpPr>
        <p:spPr>
          <a:xfrm>
            <a:off x="3224150" y="1634391"/>
            <a:ext cx="1191585" cy="1583843"/>
          </a:xfrm>
          <a:prstGeom prst="ellipse">
            <a:avLst/>
          </a:prstGeom>
          <a:noFill/>
          <a:ln>
            <a:solidFill>
              <a:srgbClr val="D06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FB7C9B-9D6F-11F4-267E-00C14208BD78}"/>
              </a:ext>
            </a:extLst>
          </p:cNvPr>
          <p:cNvSpPr/>
          <p:nvPr/>
        </p:nvSpPr>
        <p:spPr>
          <a:xfrm>
            <a:off x="5648372" y="1625532"/>
            <a:ext cx="1111842" cy="1637005"/>
          </a:xfrm>
          <a:prstGeom prst="ellipse">
            <a:avLst/>
          </a:prstGeom>
          <a:noFill/>
          <a:ln>
            <a:solidFill>
              <a:srgbClr val="D06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5618D1-C715-1472-5843-A3012EC16338}"/>
              </a:ext>
            </a:extLst>
          </p:cNvPr>
          <p:cNvSpPr/>
          <p:nvPr/>
        </p:nvSpPr>
        <p:spPr>
          <a:xfrm>
            <a:off x="9249266" y="3359148"/>
            <a:ext cx="1882284" cy="1718897"/>
          </a:xfrm>
          <a:prstGeom prst="ellipse">
            <a:avLst/>
          </a:prstGeom>
          <a:noFill/>
          <a:ln>
            <a:solidFill>
              <a:srgbClr val="D06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6DCF28-9D42-5A68-1EF2-8B02915BD26F}"/>
              </a:ext>
            </a:extLst>
          </p:cNvPr>
          <p:cNvSpPr/>
          <p:nvPr/>
        </p:nvSpPr>
        <p:spPr>
          <a:xfrm>
            <a:off x="1243932" y="4998204"/>
            <a:ext cx="963858" cy="1600200"/>
          </a:xfrm>
          <a:prstGeom prst="ellipse">
            <a:avLst/>
          </a:prstGeom>
          <a:noFill/>
          <a:ln>
            <a:solidFill>
              <a:srgbClr val="D06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37F21911-CC9A-872E-E9C8-D81786202BD7}"/>
              </a:ext>
            </a:extLst>
          </p:cNvPr>
          <p:cNvSpPr txBox="1"/>
          <p:nvPr/>
        </p:nvSpPr>
        <p:spPr>
          <a:xfrm>
            <a:off x="96462" y="6640203"/>
            <a:ext cx="5439543" cy="133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chemeClr val="bg1"/>
                </a:solidFill>
                <a:latin typeface="Arial"/>
                <a:cs typeface="Arial"/>
              </a:rPr>
              <a:t>Abb</a:t>
            </a:r>
            <a:r>
              <a:rPr lang="en-US" sz="800">
                <a:solidFill>
                  <a:schemeClr val="bg1"/>
                </a:solidFill>
                <a:latin typeface="Arial"/>
                <a:ea typeface="+mn-lt"/>
                <a:cs typeface="Arial"/>
              </a:rPr>
              <a:t> 4. </a:t>
            </a:r>
            <a:r>
              <a:rPr lang="en-US" sz="8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Potatopro</a:t>
            </a:r>
            <a:r>
              <a:rPr lang="en-US" sz="800">
                <a:solidFill>
                  <a:schemeClr val="bg1"/>
                </a:solidFill>
                <a:latin typeface="Arial"/>
                <a:ea typeface="+mn-lt"/>
                <a:cs typeface="Arial"/>
              </a:rPr>
              <a:t>, Potato Defects, </a:t>
            </a:r>
            <a:r>
              <a:rPr lang="en-US" sz="800">
                <a:solidFill>
                  <a:schemeClr val="bg1"/>
                </a:solidFill>
                <a:latin typeface="Arial"/>
                <a:ea typeface="+mn-lt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https://media.potatopro.com/potato-defects-and-deseases.jpg</a:t>
            </a:r>
            <a:r>
              <a:rPr lang="en-US" sz="800">
                <a:solidFill>
                  <a:schemeClr val="bg1"/>
                </a:solidFill>
                <a:latin typeface="Arial"/>
                <a:ea typeface="+mn-lt"/>
                <a:cs typeface="Arial"/>
              </a:rPr>
              <a:t>, 18.02.2018</a:t>
            </a:r>
            <a:endParaRPr lang="en-US">
              <a:solidFill>
                <a:schemeClr val="bg1"/>
              </a:solidFill>
              <a:latin typeface="Apto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089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4B898-F72E-DE7A-A2A3-16492E8E8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98DDC5-7181-B83E-B367-CE4D990B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1" y="1939151"/>
            <a:ext cx="8091407" cy="40457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7DD86E-24BE-CA47-15CF-12B1A3D66DDE}"/>
              </a:ext>
            </a:extLst>
          </p:cNvPr>
          <p:cNvSpPr/>
          <p:nvPr/>
        </p:nvSpPr>
        <p:spPr>
          <a:xfrm>
            <a:off x="526269" y="1021037"/>
            <a:ext cx="378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E205ED69-C4EF-FCE5-52A9-5A6BE8A9D2BE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Dataset Description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4AA4FA-6CB1-B04C-AA31-B516ABB34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53" y="1501987"/>
            <a:ext cx="2133600" cy="2133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685F79-CCC0-A66E-7665-01F560846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390" y="3870839"/>
            <a:ext cx="2066925" cy="2019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358DBE-DC2D-9257-A7A4-98123209BC54}"/>
              </a:ext>
            </a:extLst>
          </p:cNvPr>
          <p:cNvSpPr txBox="1"/>
          <p:nvPr/>
        </p:nvSpPr>
        <p:spPr>
          <a:xfrm>
            <a:off x="9816253" y="3120289"/>
            <a:ext cx="109107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err="1">
                <a:solidFill>
                  <a:srgbClr val="D0631C"/>
                </a:solidFill>
              </a:rPr>
              <a:t>Healthy</a:t>
            </a:r>
            <a:endParaRPr lang="de-DE">
              <a:solidFill>
                <a:srgbClr val="D0631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B1138E-702A-F6CC-068D-9618F148FBA0}"/>
              </a:ext>
            </a:extLst>
          </p:cNvPr>
          <p:cNvSpPr txBox="1"/>
          <p:nvPr/>
        </p:nvSpPr>
        <p:spPr>
          <a:xfrm>
            <a:off x="9612628" y="5749189"/>
            <a:ext cx="137244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>
                <a:solidFill>
                  <a:srgbClr val="D0631C"/>
                </a:solidFill>
              </a:rPr>
              <a:t>Black </a:t>
            </a:r>
            <a:r>
              <a:rPr lang="de-DE" err="1">
                <a:solidFill>
                  <a:srgbClr val="D0631C"/>
                </a:solidFill>
              </a:rPr>
              <a:t>Scurf</a:t>
            </a:r>
            <a:endParaRPr lang="de-DE">
              <a:solidFill>
                <a:srgbClr val="D0631C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20580C-1E51-7196-2784-4E12A68D6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2233" y="1548775"/>
            <a:ext cx="1728450" cy="1728450"/>
          </a:xfrm>
          <a:prstGeom prst="rect">
            <a:avLst/>
          </a:prstGeom>
        </p:spPr>
      </p:pic>
      <p:sp>
        <p:nvSpPr>
          <p:cNvPr id="3" name="TextBox 18">
            <a:extLst>
              <a:ext uri="{FF2B5EF4-FFF2-40B4-BE49-F238E27FC236}">
                <a16:creationId xmlns:a16="http://schemas.microsoft.com/office/drawing/2014/main" id="{8240D48A-807A-A90A-A212-A3A9C9F2B325}"/>
              </a:ext>
            </a:extLst>
          </p:cNvPr>
          <p:cNvSpPr txBox="1"/>
          <p:nvPr/>
        </p:nvSpPr>
        <p:spPr>
          <a:xfrm>
            <a:off x="96462" y="6640203"/>
            <a:ext cx="5439543" cy="133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0"/>
              </a:lnSpc>
              <a:spcBef>
                <a:spcPct val="0"/>
              </a:spcBef>
            </a:pP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Abb</a:t>
            </a: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Arial"/>
                <a:ea typeface="+mn-lt"/>
                <a:cs typeface="Arial"/>
              </a:rPr>
              <a:t> 5. Mukaffi: Potatoes, https://www.kaggle.com/datasets/mukaffimoin/potato-diseases-datasets, 18.02.2018</a:t>
            </a:r>
            <a:endParaRPr lang="en-US">
              <a:solidFill>
                <a:schemeClr val="bg1">
                  <a:lumMod val="65000"/>
                </a:schemeClr>
              </a:solidFill>
              <a:latin typeface="Apto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600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22E83-D6E7-0DB1-0870-9B4BB30CC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E43BF6-D5B7-1AEB-4561-54E8ACF8FA17}"/>
              </a:ext>
            </a:extLst>
          </p:cNvPr>
          <p:cNvSpPr/>
          <p:nvPr/>
        </p:nvSpPr>
        <p:spPr>
          <a:xfrm>
            <a:off x="538969" y="1021037"/>
            <a:ext cx="360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1777E4A6-F6FB-3FF8-14BF-E4AA35EB24F1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Resolution Analysis</a:t>
            </a:r>
          </a:p>
        </p:txBody>
      </p:sp>
      <p:pic>
        <p:nvPicPr>
          <p:cNvPr id="3" name="Picture 2" descr="A graph showing a yellow dot&#10;&#10;AI-generated content may be incorrect.">
            <a:extLst>
              <a:ext uri="{FF2B5EF4-FFF2-40B4-BE49-F238E27FC236}">
                <a16:creationId xmlns:a16="http://schemas.microsoft.com/office/drawing/2014/main" id="{311EA436-32E8-DAA1-575C-B3E9C252F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5" y="1862005"/>
            <a:ext cx="5657141" cy="39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283C4-34EB-B717-182F-2A9C11AAB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291" y="1862005"/>
            <a:ext cx="5279999" cy="396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1E0584-3CFC-FB31-3ABD-9B3C69ADAB0D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831726" y="3842005"/>
            <a:ext cx="942565" cy="0"/>
          </a:xfrm>
          <a:prstGeom prst="straightConnector1">
            <a:avLst/>
          </a:prstGeom>
          <a:ln>
            <a:solidFill>
              <a:srgbClr val="D0631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74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96FBA-F63E-2003-2451-4CE06796C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2E6CC6-3F0A-C2A5-BD33-4E81B14D96C7}"/>
              </a:ext>
            </a:extLst>
          </p:cNvPr>
          <p:cNvSpPr/>
          <p:nvPr/>
        </p:nvSpPr>
        <p:spPr>
          <a:xfrm>
            <a:off x="538969" y="1021037"/>
            <a:ext cx="468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84B2E9A4-68B0-10BD-8AA5-9BFB48320CD4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Image Property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5627D-2457-DB04-DB91-0326F8A0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8" y="2650383"/>
            <a:ext cx="11813024" cy="28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B8150-A08F-3D7F-F64E-E6866A183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6F4720-6B49-F908-05D7-FA7CFD5DD08B}"/>
              </a:ext>
            </a:extLst>
          </p:cNvPr>
          <p:cNvSpPr/>
          <p:nvPr/>
        </p:nvSpPr>
        <p:spPr>
          <a:xfrm>
            <a:off x="538969" y="1021037"/>
            <a:ext cx="504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B3EC5C6D-696D-E01A-99DE-D2C6023D57CF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latin typeface="+mj-lt"/>
                <a:ea typeface="+mj-ea"/>
                <a:cs typeface="+mj-cs"/>
                <a:sym typeface="Inter Bold"/>
              </a:rPr>
              <a:t>Background Color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7109A-FA94-A592-343F-D5F134FF4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30" r="15047" b="58593"/>
          <a:stretch>
            <a:fillRect/>
          </a:stretch>
        </p:blipFill>
        <p:spPr>
          <a:xfrm>
            <a:off x="250194" y="2781300"/>
            <a:ext cx="11548751" cy="25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4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F4566-222D-01C5-46BE-E12BAF69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8415A0-D383-02DB-0F51-BA2B5EA4ECF1}"/>
              </a:ext>
            </a:extLst>
          </p:cNvPr>
          <p:cNvSpPr/>
          <p:nvPr/>
        </p:nvSpPr>
        <p:spPr>
          <a:xfrm>
            <a:off x="538969" y="1021037"/>
            <a:ext cx="3600000" cy="17318"/>
          </a:xfrm>
          <a:prstGeom prst="rect">
            <a:avLst/>
          </a:prstGeom>
          <a:solidFill>
            <a:srgbClr val="D063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631C"/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EFD7AB2-9316-3BC0-8614-D80EECA8AC03}"/>
              </a:ext>
            </a:extLst>
          </p:cNvPr>
          <p:cNvSpPr txBox="1"/>
          <p:nvPr/>
        </p:nvSpPr>
        <p:spPr>
          <a:xfrm>
            <a:off x="408944" y="-590991"/>
            <a:ext cx="5488644" cy="1629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rgbClr val="D0631C"/>
                </a:solidFill>
                <a:ea typeface="+mn-lt"/>
                <a:cs typeface="+mn-lt"/>
                <a:sym typeface="Inter Bold"/>
              </a:rPr>
              <a:t>t-SNE Projection </a:t>
            </a:r>
            <a:endParaRPr lang="en-US" b="1"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61928-CE92-1EE9-5EA5-3740E24E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12"/>
          <a:stretch>
            <a:fillRect/>
          </a:stretch>
        </p:blipFill>
        <p:spPr>
          <a:xfrm>
            <a:off x="317500" y="1245953"/>
            <a:ext cx="8255000" cy="52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8780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</cp:revision>
  <dcterms:created xsi:type="dcterms:W3CDTF">2025-06-10T15:13:47Z</dcterms:created>
  <dcterms:modified xsi:type="dcterms:W3CDTF">2025-06-15T18:39:58Z</dcterms:modified>
</cp:coreProperties>
</file>